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78" r:id="rId2"/>
    <p:sldId id="279" r:id="rId3"/>
    <p:sldId id="273" r:id="rId4"/>
    <p:sldId id="290" r:id="rId5"/>
    <p:sldId id="264" r:id="rId6"/>
    <p:sldId id="265" r:id="rId7"/>
    <p:sldId id="289" r:id="rId8"/>
    <p:sldId id="258" r:id="rId9"/>
    <p:sldId id="305" r:id="rId10"/>
    <p:sldId id="266" r:id="rId11"/>
    <p:sldId id="267" r:id="rId12"/>
    <p:sldId id="307" r:id="rId13"/>
    <p:sldId id="284" r:id="rId14"/>
    <p:sldId id="304" r:id="rId15"/>
    <p:sldId id="285" r:id="rId16"/>
    <p:sldId id="272" r:id="rId17"/>
    <p:sldId id="274" r:id="rId18"/>
  </p:sldIdLst>
  <p:sldSz cx="9144000" cy="5143500" type="screen16x9"/>
  <p:notesSz cx="6858000" cy="9144000"/>
  <p:embeddedFontLst>
    <p:embeddedFont>
      <p:font typeface="Geo Sans Light NWEA" panose="020B0604020202020204"/>
      <p:regular r:id="rId20"/>
    </p:embeddedFont>
    <p:embeddedFont>
      <p:font typeface="Rough Draft" panose="00000400000000000000" pitchFamily="2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4" autoAdjust="0"/>
    <p:restoredTop sz="87548" autoAdjust="0"/>
  </p:normalViewPr>
  <p:slideViewPr>
    <p:cSldViewPr snapToGrid="0">
      <p:cViewPr varScale="1">
        <p:scale>
          <a:sx n="95" d="100"/>
          <a:sy n="95" d="100"/>
        </p:scale>
        <p:origin x="91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2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2055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934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764ba518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764ba518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320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197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75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39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139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744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91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eo Sans Light NWEA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95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64ba51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64ba51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02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vereading4kids.co.uk/book/9781839134791/isbn/Time-Travel-Twins-The-Stone-Age-Clash-by-Josh-Lacey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lovereading4kids.co.uk/book/9781839134791/isbn/Time-Travel-Twins-The-Stone-Age-Clash-by-Josh-Lacey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FFA5B654-BB9E-4A8C-9A6A-FDEC7C551B2B}"/>
              </a:ext>
            </a:extLst>
          </p:cNvPr>
          <p:cNvSpPr txBox="1">
            <a:spLocks/>
          </p:cNvSpPr>
          <p:nvPr/>
        </p:nvSpPr>
        <p:spPr>
          <a:xfrm>
            <a:off x="421136" y="807820"/>
            <a:ext cx="8479527" cy="225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200" dirty="0">
                <a:solidFill>
                  <a:schemeClr val="bg1"/>
                </a:solidFill>
                <a:latin typeface="Rough Draft" panose="00000400000000000000" pitchFamily="2" charset="0"/>
              </a:rPr>
              <a:t>Whole Class Reading – LKS2</a:t>
            </a:r>
          </a:p>
          <a:p>
            <a:endParaRPr lang="en-GB" sz="2800" dirty="0">
              <a:solidFill>
                <a:schemeClr val="bg1"/>
              </a:solidFill>
              <a:latin typeface="Rough Draft" panose="00000400000000000000" pitchFamily="2" charset="0"/>
            </a:endParaRPr>
          </a:p>
          <a:p>
            <a:r>
              <a:rPr lang="en-GB" sz="4800" b="1" dirty="0">
                <a:solidFill>
                  <a:schemeClr val="bg1"/>
                </a:solidFill>
                <a:latin typeface="Geo Sans Light NWEA" panose="02000603020000020003" pitchFamily="2" charset="0"/>
              </a:rPr>
              <a:t>The Stone Age Clash by Josh Lacey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B2BAC0-2CD5-476D-AC37-50F31A4D7A7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  <p:sp>
        <p:nvSpPr>
          <p:cNvPr id="15" name="Google Shape;54;p13">
            <a:extLst>
              <a:ext uri="{FF2B5EF4-FFF2-40B4-BE49-F238E27FC236}">
                <a16:creationId xmlns:a16="http://schemas.microsoft.com/office/drawing/2014/main" id="{B874C72A-B4BF-49DE-99EF-232D29AB34B6}"/>
              </a:ext>
            </a:extLst>
          </p:cNvPr>
          <p:cNvSpPr txBox="1">
            <a:spLocks/>
          </p:cNvSpPr>
          <p:nvPr/>
        </p:nvSpPr>
        <p:spPr>
          <a:xfrm>
            <a:off x="6083041" y="4811228"/>
            <a:ext cx="3261099" cy="422174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www.manicstreetteachers.com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2F9D03-0536-4AFA-9EA5-47AE4C6EFCDB}"/>
              </a:ext>
            </a:extLst>
          </p:cNvPr>
          <p:cNvSpPr/>
          <p:nvPr/>
        </p:nvSpPr>
        <p:spPr>
          <a:xfrm>
            <a:off x="332236" y="223568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B690E5-8CFD-423B-83E2-F6358744DBE9}"/>
              </a:ext>
            </a:extLst>
          </p:cNvPr>
          <p:cNvSpPr/>
          <p:nvPr/>
        </p:nvSpPr>
        <p:spPr>
          <a:xfrm>
            <a:off x="2197984" y="403345"/>
            <a:ext cx="4476307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and discuss the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6C818B-3A05-4470-BBB3-EDC1D747C251}"/>
              </a:ext>
            </a:extLst>
          </p:cNvPr>
          <p:cNvSpPr txBox="1"/>
          <p:nvPr/>
        </p:nvSpPr>
        <p:spPr>
          <a:xfrm>
            <a:off x="3049324" y="3754415"/>
            <a:ext cx="277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u="sng" dirty="0">
                <a:solidFill>
                  <a:srgbClr val="0070C0"/>
                </a:solidFill>
                <a:latin typeface="Geo Sans Light NWEA" panose="02000603020000020003" pitchFamily="2" charset="0"/>
                <a:hlinkClick r:id="rId3"/>
              </a:rPr>
              <a:t>CLICK THE LINK HERE TO ACCESS THE TEXT</a:t>
            </a:r>
            <a:endParaRPr lang="en-GB" sz="1800" u="sng" dirty="0">
              <a:solidFill>
                <a:srgbClr val="0070C0"/>
              </a:solidFill>
              <a:latin typeface="Geo Sans Light NWEA" panose="020006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671B2D-5CC8-4716-9B4E-EE1DF53F5D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  <p:sp>
        <p:nvSpPr>
          <p:cNvPr id="11" name="Google Shape;61;p14">
            <a:extLst>
              <a:ext uri="{FF2B5EF4-FFF2-40B4-BE49-F238E27FC236}">
                <a16:creationId xmlns:a16="http://schemas.microsoft.com/office/drawing/2014/main" id="{BDACB102-568A-4AEC-8FF6-5278E13E3B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8325" y="1245738"/>
            <a:ext cx="7647347" cy="2831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Clr>
                <a:srgbClr val="333333"/>
              </a:buClr>
              <a:buSzPts val="2000"/>
              <a:buNone/>
            </a:pPr>
            <a:r>
              <a:rPr lang="en-GB" sz="2000" dirty="0">
                <a:solidFill>
                  <a:srgbClr val="333333"/>
                </a:solidFill>
                <a:latin typeface="Geo Sans Light NWEA" panose="02000603020000020003" pitchFamily="2" charset="0"/>
              </a:rPr>
              <a:t>Read pages 1 - 4 by yourself, looking out carefully for the pre-vocabulary. </a:t>
            </a:r>
          </a:p>
          <a:p>
            <a:pPr marL="101600" indent="0">
              <a:buClr>
                <a:srgbClr val="333333"/>
              </a:buClr>
              <a:buSzPts val="2000"/>
              <a:buNone/>
            </a:pPr>
            <a:endParaRPr lang="en-GB" sz="20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marL="101600" indent="0">
              <a:buClr>
                <a:srgbClr val="333333"/>
              </a:buClr>
              <a:buSzPts val="2000"/>
              <a:buNone/>
            </a:pPr>
            <a:r>
              <a:rPr lang="en-GB" sz="2000" dirty="0">
                <a:solidFill>
                  <a:srgbClr val="333333"/>
                </a:solidFill>
                <a:latin typeface="Geo Sans Light NWEA" panose="02000603020000020003" pitchFamily="2" charset="0"/>
              </a:rPr>
              <a:t>If there are other words you are not sure of the meaning of, underline them and we can discuss them when everyone has finished reading. </a:t>
            </a:r>
          </a:p>
        </p:txBody>
      </p:sp>
    </p:spTree>
    <p:extLst>
      <p:ext uri="{BB962C8B-B14F-4D97-AF65-F5344CB8AC3E}">
        <p14:creationId xmlns:p14="http://schemas.microsoft.com/office/powerpoint/2010/main" val="131992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35561A-04AB-4A99-A219-EBF080011DF3}"/>
              </a:ext>
            </a:extLst>
          </p:cNvPr>
          <p:cNvSpPr/>
          <p:nvPr/>
        </p:nvSpPr>
        <p:spPr>
          <a:xfrm>
            <a:off x="332236" y="223568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69127" y="1067859"/>
            <a:ext cx="8342636" cy="950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The General Gist</a:t>
            </a:r>
            <a:br>
              <a:rPr lang="en-GB" u="sng" dirty="0">
                <a:latin typeface="Geo Sans Light NWEA" panose="02000603020000020003" pitchFamily="2" charset="0"/>
              </a:rPr>
            </a:br>
            <a:r>
              <a:rPr lang="en-GB" sz="1600" dirty="0">
                <a:latin typeface="Geo Sans Light NWEA" panose="02000603020000020003" pitchFamily="2" charset="0"/>
              </a:rPr>
              <a:t>Answer the 5 questions below from what your remember after reading.</a:t>
            </a:r>
            <a:endParaRPr sz="1600" dirty="0">
              <a:latin typeface="Geo Sans Light NWEA" panose="02000603020000020003" pitchFamily="2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70722" y="2074374"/>
            <a:ext cx="8141041" cy="2516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Where is Grandad’s wormhole?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What is Grandad really good at doing?</a:t>
            </a:r>
            <a:endParaRPr sz="24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Where are Mum and Dad going?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When are the twins spending time at their Grandad’s?</a:t>
            </a:r>
            <a:endParaRPr sz="24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AutoNum type="arabicPeriod"/>
            </a:pP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What does Grandad have on the front of his barn?</a:t>
            </a:r>
            <a:endParaRPr sz="24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6BBAA3-3DD5-4716-8F98-9B5CBFADD9E1}"/>
              </a:ext>
            </a:extLst>
          </p:cNvPr>
          <p:cNvSpPr/>
          <p:nvPr/>
        </p:nvSpPr>
        <p:spPr>
          <a:xfrm>
            <a:off x="2197986" y="380805"/>
            <a:ext cx="4476307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and discuss the text</a:t>
            </a:r>
          </a:p>
        </p:txBody>
      </p:sp>
      <p:pic>
        <p:nvPicPr>
          <p:cNvPr id="7" name="Picture 2" descr="Check, Correct, Mark, Choice, Yes, Ok">
            <a:extLst>
              <a:ext uri="{FF2B5EF4-FFF2-40B4-BE49-F238E27FC236}">
                <a16:creationId xmlns:a16="http://schemas.microsoft.com/office/drawing/2014/main" id="{E5690A70-DCF0-4E39-8402-FDAA4219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" y="135939"/>
            <a:ext cx="1199110" cy="11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ED6BF-5D7C-4614-9061-1F81FB6836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EDBF52-9817-4005-8D05-E5F57C482FC3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9904C-D187-40D3-BAA2-96501383B2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449258F-4864-8B8C-275C-F187A436AF0E}"/>
              </a:ext>
            </a:extLst>
          </p:cNvPr>
          <p:cNvSpPr txBox="1">
            <a:spLocks/>
          </p:cNvSpPr>
          <p:nvPr/>
        </p:nvSpPr>
        <p:spPr>
          <a:xfrm>
            <a:off x="440054" y="742816"/>
            <a:ext cx="8263890" cy="6246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0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Task 1: Listening and Echo Reading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A1DC52-8666-7B16-AA77-265BF38665C7}"/>
              </a:ext>
            </a:extLst>
          </p:cNvPr>
          <p:cNvSpPr txBox="1">
            <a:spLocks/>
          </p:cNvSpPr>
          <p:nvPr/>
        </p:nvSpPr>
        <p:spPr>
          <a:xfrm>
            <a:off x="623400" y="1159728"/>
            <a:ext cx="7829224" cy="482252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/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/>
            <a:endParaRPr lang="en-GB" sz="1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algn="ctr"/>
            <a:r>
              <a:rPr lang="en-GB" sz="1600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Listen to me as I read page 1. Can you hear the following?</a:t>
            </a:r>
          </a:p>
          <a:p>
            <a:pPr marL="114300" algn="ctr"/>
            <a:endParaRPr lang="en-GB" sz="16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My Pace </a:t>
            </a:r>
            <a:r>
              <a:rPr lang="en-GB" sz="1600" dirty="0">
                <a:solidFill>
                  <a:schemeClr val="tx1"/>
                </a:solidFill>
                <a:latin typeface="Geo Sans Light NWEA" panose="02000603020000020003" pitchFamily="2" charset="0"/>
              </a:rPr>
              <a:t>(Where do I slow down and speed up?)</a:t>
            </a:r>
          </a:p>
          <a:p>
            <a:r>
              <a:rPr lang="en-GB" sz="16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Emphasis</a:t>
            </a:r>
            <a:r>
              <a:rPr lang="en-GB" sz="1600" dirty="0">
                <a:solidFill>
                  <a:schemeClr val="tx1"/>
                </a:solidFill>
                <a:latin typeface="Geo Sans Light NWEA" panose="02000603020000020003" pitchFamily="2" charset="0"/>
              </a:rPr>
              <a:t> (What words do I make a point of/why?)</a:t>
            </a:r>
          </a:p>
          <a:p>
            <a:r>
              <a:rPr lang="en-GB" sz="16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My tone </a:t>
            </a:r>
            <a:r>
              <a:rPr lang="en-GB" sz="1600" dirty="0">
                <a:solidFill>
                  <a:schemeClr val="tx1"/>
                </a:solidFill>
                <a:latin typeface="Geo Sans Light NWEA" panose="02000603020000020003" pitchFamily="2" charset="0"/>
              </a:rPr>
              <a:t>(menacing/dark/joyful/uplifting/determined etc)</a:t>
            </a:r>
          </a:p>
          <a:p>
            <a:endParaRPr lang="en-GB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algn="ctr"/>
            <a:endParaRPr lang="en-GB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algn="ctr"/>
            <a:endParaRPr lang="en-GB" sz="1600" i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algn="ctr"/>
            <a:r>
              <a:rPr lang="en-GB" sz="1600" i="1" dirty="0">
                <a:solidFill>
                  <a:schemeClr val="tx1"/>
                </a:solidFill>
                <a:latin typeface="Geo Sans Light NWEA" panose="02000603020000020003" pitchFamily="2" charset="0"/>
              </a:rPr>
              <a:t>Using underlining/circling and notes, mark your text to indicate what we have just done.</a:t>
            </a:r>
          </a:p>
          <a:p>
            <a:pPr marL="114300"/>
            <a:endParaRPr lang="en-GB" sz="16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My Pace </a:t>
            </a:r>
            <a:r>
              <a:rPr lang="en-GB" sz="1600" dirty="0">
                <a:solidFill>
                  <a:schemeClr val="tx1"/>
                </a:solidFill>
                <a:latin typeface="Geo Sans Light NWEA" panose="02000603020000020003" pitchFamily="2" charset="0"/>
              </a:rPr>
              <a:t>(Where do I slow down and speed up?)   </a:t>
            </a:r>
            <a:r>
              <a:rPr lang="en-GB" sz="1600" dirty="0">
                <a:solidFill>
                  <a:srgbClr val="00B050"/>
                </a:solidFill>
                <a:latin typeface="Geo Sans Light NWEA" panose="02000603020000020003" pitchFamily="2" charset="0"/>
                <a:cs typeface="Calibri" panose="020F0502020204030204" pitchFamily="34" charset="0"/>
              </a:rPr>
              <a:t>↑↓</a:t>
            </a:r>
            <a:endParaRPr lang="en-GB" sz="1600" dirty="0">
              <a:solidFill>
                <a:srgbClr val="00B050"/>
              </a:solidFill>
              <a:latin typeface="Geo Sans Light NWEA" panose="02000603020000020003" pitchFamily="2" charset="0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Emphasis</a:t>
            </a:r>
            <a:r>
              <a:rPr lang="en-GB" sz="1600" dirty="0">
                <a:solidFill>
                  <a:schemeClr val="tx1"/>
                </a:solidFill>
                <a:latin typeface="Geo Sans Light NWEA" panose="02000603020000020003" pitchFamily="2" charset="0"/>
              </a:rPr>
              <a:t> (What words do I make a point of/why?)  </a:t>
            </a:r>
            <a:r>
              <a:rPr lang="en-GB" sz="1600" b="1" dirty="0">
                <a:solidFill>
                  <a:srgbClr val="00B050"/>
                </a:solidFill>
                <a:latin typeface="Geo Sans Light NWEA" panose="02000603020000020003" pitchFamily="2" charset="0"/>
              </a:rPr>
              <a:t>____________</a:t>
            </a:r>
          </a:p>
          <a:p>
            <a:r>
              <a:rPr lang="en-GB" sz="16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My tone </a:t>
            </a:r>
            <a:r>
              <a:rPr lang="en-GB" sz="1600" dirty="0">
                <a:solidFill>
                  <a:schemeClr val="tx1"/>
                </a:solidFill>
                <a:latin typeface="Geo Sans Light NWEA" panose="02000603020000020003" pitchFamily="2" charset="0"/>
              </a:rPr>
              <a:t>(Menacing/dark/joyful/uplifting/determined etc)                                         </a:t>
            </a:r>
            <a:r>
              <a:rPr lang="en-GB" sz="1800" dirty="0">
                <a:solidFill>
                  <a:srgbClr val="00B050"/>
                </a:solidFill>
                <a:latin typeface="Geo Sans Light NWEA" panose="02000603020000020003" pitchFamily="2" charset="0"/>
              </a:rPr>
              <a:t>joyful</a:t>
            </a:r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 </a:t>
            </a:r>
          </a:p>
          <a:p>
            <a:pPr marL="114300"/>
            <a:endParaRPr lang="en-GB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39BAD6A-03A4-A402-6E77-72F900A70F76}"/>
              </a:ext>
            </a:extLst>
          </p:cNvPr>
          <p:cNvSpPr txBox="1">
            <a:spLocks/>
          </p:cNvSpPr>
          <p:nvPr/>
        </p:nvSpPr>
        <p:spPr>
          <a:xfrm>
            <a:off x="369629" y="2485815"/>
            <a:ext cx="8263890" cy="7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0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Task 2: Text Marking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088C59B-863A-0FA3-017F-93D04579D35E}"/>
              </a:ext>
            </a:extLst>
          </p:cNvPr>
          <p:cNvSpPr/>
          <p:nvPr/>
        </p:nvSpPr>
        <p:spPr>
          <a:xfrm>
            <a:off x="5932449" y="4140229"/>
            <a:ext cx="947853" cy="2920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15E21E7-31DE-C686-BD34-0FC4A18FA27C}"/>
              </a:ext>
            </a:extLst>
          </p:cNvPr>
          <p:cNvCxnSpPr>
            <a:cxnSpLocks/>
          </p:cNvCxnSpPr>
          <p:nvPr/>
        </p:nvCxnSpPr>
        <p:spPr>
          <a:xfrm flipH="1">
            <a:off x="6973229" y="4283019"/>
            <a:ext cx="574158" cy="0"/>
          </a:xfrm>
          <a:prstGeom prst="straightConnector1">
            <a:avLst/>
          </a:prstGeom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9F8ED5-A1AC-F100-71ED-8144312C8C47}"/>
              </a:ext>
            </a:extLst>
          </p:cNvPr>
          <p:cNvSpPr/>
          <p:nvPr/>
        </p:nvSpPr>
        <p:spPr>
          <a:xfrm>
            <a:off x="2263421" y="301404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the poem fluently</a:t>
            </a:r>
          </a:p>
        </p:txBody>
      </p:sp>
    </p:spTree>
    <p:extLst>
      <p:ext uri="{BB962C8B-B14F-4D97-AF65-F5344CB8AC3E}">
        <p14:creationId xmlns:p14="http://schemas.microsoft.com/office/powerpoint/2010/main" val="381475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332CDC-2AFE-436D-AE48-C2D2307E6B87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885349" y="973159"/>
            <a:ext cx="5261441" cy="714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Smooth Reading</a:t>
            </a:r>
            <a:br>
              <a:rPr lang="en-GB" u="sng" dirty="0">
                <a:latin typeface="Geo Sans Light NWEA" panose="02000603020000020003" pitchFamily="2" charset="0"/>
              </a:rPr>
            </a:br>
            <a:endParaRPr sz="1600" b="1" dirty="0">
              <a:latin typeface="Geo Sans Light NWEA" panose="02000603020000020003" pitchFamily="2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60138" y="1644739"/>
            <a:ext cx="8223714" cy="3121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b="1" u="sng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b="1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2000" dirty="0">
                <a:solidFill>
                  <a:srgbClr val="000000"/>
                </a:solidFill>
                <a:effectLst/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eads Page 1 as smoothly as possible with </a:t>
            </a:r>
            <a:r>
              <a:rPr lang="en-GB" sz="2000" b="1" dirty="0">
                <a:solidFill>
                  <a:srgbClr val="000000"/>
                </a:solidFill>
                <a:effectLst/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effectLst/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listening and </a:t>
            </a:r>
            <a:r>
              <a:rPr lang="en-GB" sz="2000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making notes of words which were not read smoothly (a maximum of 5) then helps them with those words .</a:t>
            </a:r>
          </a:p>
          <a:p>
            <a:pPr marL="0" lvl="0" indent="0">
              <a:lnSpc>
                <a:spcPct val="107000"/>
              </a:lnSpc>
              <a:buNone/>
            </a:pPr>
            <a:endParaRPr lang="en-GB" sz="2000" dirty="0">
              <a:solidFill>
                <a:srgbClr val="000000"/>
              </a:solidFill>
              <a:latin typeface="Geo Sans Light NWEA" panose="020006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b="1" u="sng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then reads Page 1 as smoothly possible with </a:t>
            </a:r>
            <a:r>
              <a:rPr lang="en-GB" sz="2000" b="1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000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listening and making notes of words which were not read smoothly (a maximum of 5) and helps them with these parts.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b="1" i="1" dirty="0">
              <a:solidFill>
                <a:srgbClr val="000000"/>
              </a:solidFill>
              <a:latin typeface="Geo Sans Light NWEA" panose="020006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buNone/>
            </a:pPr>
            <a:r>
              <a:rPr lang="en-GB" sz="2000" b="1" i="1" dirty="0">
                <a:solidFill>
                  <a:srgbClr val="000000"/>
                </a:solidFill>
                <a:latin typeface="Geo Sans Light NWEA" panose="020006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Re-read again to help smooth out the errors. Can you perform to the class?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dirty="0">
              <a:solidFill>
                <a:srgbClr val="000000"/>
              </a:solidFill>
              <a:effectLst/>
              <a:latin typeface="Geo Sans Light NWEA" panose="020006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20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0" lvl="0" indent="0" rtl="0">
              <a:lnSpc>
                <a:spcPct val="100000"/>
              </a:lnSpc>
              <a:buNone/>
            </a:pPr>
            <a:endParaRPr lang="en-GB" sz="20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0" lvl="0" indent="0" rtl="0">
              <a:lnSpc>
                <a:spcPct val="100000"/>
              </a:lnSpc>
              <a:buNone/>
            </a:pPr>
            <a:endParaRPr lang="en-GB" sz="2000" b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12F2E5-E409-4DCC-A441-3840B006963C}"/>
              </a:ext>
            </a:extLst>
          </p:cNvPr>
          <p:cNvSpPr/>
          <p:nvPr/>
        </p:nvSpPr>
        <p:spPr>
          <a:xfrm>
            <a:off x="2333842" y="413672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fluently from the text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00EF2F4-095A-465F-AACD-9AF946A9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6" y="390191"/>
            <a:ext cx="638653" cy="11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683CA-4A9B-4425-91A4-ADD0804DAF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B7EC86B-2605-4EE7-AEB0-E088CAFD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1282"/>
          <a:stretch/>
        </p:blipFill>
        <p:spPr bwMode="auto">
          <a:xfrm>
            <a:off x="0" y="-13386"/>
            <a:ext cx="9144000" cy="5156885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95175725">
                  <a:custGeom>
                    <a:avLst/>
                    <a:gdLst>
                      <a:gd name="connsiteX0" fmla="*/ 0 w 8536341"/>
                      <a:gd name="connsiteY0" fmla="*/ 0 h 4760278"/>
                      <a:gd name="connsiteX1" fmla="*/ 739816 w 8536341"/>
                      <a:gd name="connsiteY1" fmla="*/ 0 h 4760278"/>
                      <a:gd name="connsiteX2" fmla="*/ 1052815 w 8536341"/>
                      <a:gd name="connsiteY2" fmla="*/ 0 h 4760278"/>
                      <a:gd name="connsiteX3" fmla="*/ 1536541 w 8536341"/>
                      <a:gd name="connsiteY3" fmla="*/ 0 h 4760278"/>
                      <a:gd name="connsiteX4" fmla="*/ 2276358 w 8536341"/>
                      <a:gd name="connsiteY4" fmla="*/ 0 h 4760278"/>
                      <a:gd name="connsiteX5" fmla="*/ 2589357 w 8536341"/>
                      <a:gd name="connsiteY5" fmla="*/ 0 h 4760278"/>
                      <a:gd name="connsiteX6" fmla="*/ 3329173 w 8536341"/>
                      <a:gd name="connsiteY6" fmla="*/ 0 h 4760278"/>
                      <a:gd name="connsiteX7" fmla="*/ 3983626 w 8536341"/>
                      <a:gd name="connsiteY7" fmla="*/ 0 h 4760278"/>
                      <a:gd name="connsiteX8" fmla="*/ 4467352 w 8536341"/>
                      <a:gd name="connsiteY8" fmla="*/ 0 h 4760278"/>
                      <a:gd name="connsiteX9" fmla="*/ 5036441 w 8536341"/>
                      <a:gd name="connsiteY9" fmla="*/ 0 h 4760278"/>
                      <a:gd name="connsiteX10" fmla="*/ 5690894 w 8536341"/>
                      <a:gd name="connsiteY10" fmla="*/ 0 h 4760278"/>
                      <a:gd name="connsiteX11" fmla="*/ 6003893 w 8536341"/>
                      <a:gd name="connsiteY11" fmla="*/ 0 h 4760278"/>
                      <a:gd name="connsiteX12" fmla="*/ 6658346 w 8536341"/>
                      <a:gd name="connsiteY12" fmla="*/ 0 h 4760278"/>
                      <a:gd name="connsiteX13" fmla="*/ 7056709 w 8536341"/>
                      <a:gd name="connsiteY13" fmla="*/ 0 h 4760278"/>
                      <a:gd name="connsiteX14" fmla="*/ 7625798 w 8536341"/>
                      <a:gd name="connsiteY14" fmla="*/ 0 h 4760278"/>
                      <a:gd name="connsiteX15" fmla="*/ 8536341 w 8536341"/>
                      <a:gd name="connsiteY15" fmla="*/ 0 h 4760278"/>
                      <a:gd name="connsiteX16" fmla="*/ 8536341 w 8536341"/>
                      <a:gd name="connsiteY16" fmla="*/ 642638 h 4760278"/>
                      <a:gd name="connsiteX17" fmla="*/ 8536341 w 8536341"/>
                      <a:gd name="connsiteY17" fmla="*/ 1237672 h 4760278"/>
                      <a:gd name="connsiteX18" fmla="*/ 8536341 w 8536341"/>
                      <a:gd name="connsiteY18" fmla="*/ 1927913 h 4760278"/>
                      <a:gd name="connsiteX19" fmla="*/ 8536341 w 8536341"/>
                      <a:gd name="connsiteY19" fmla="*/ 2522947 h 4760278"/>
                      <a:gd name="connsiteX20" fmla="*/ 8536341 w 8536341"/>
                      <a:gd name="connsiteY20" fmla="*/ 2975174 h 4760278"/>
                      <a:gd name="connsiteX21" fmla="*/ 8536341 w 8536341"/>
                      <a:gd name="connsiteY21" fmla="*/ 3427400 h 4760278"/>
                      <a:gd name="connsiteX22" fmla="*/ 8536341 w 8536341"/>
                      <a:gd name="connsiteY22" fmla="*/ 4022435 h 4760278"/>
                      <a:gd name="connsiteX23" fmla="*/ 8536341 w 8536341"/>
                      <a:gd name="connsiteY23" fmla="*/ 4760278 h 4760278"/>
                      <a:gd name="connsiteX24" fmla="*/ 8052615 w 8536341"/>
                      <a:gd name="connsiteY24" fmla="*/ 4760278 h 4760278"/>
                      <a:gd name="connsiteX25" fmla="*/ 7568889 w 8536341"/>
                      <a:gd name="connsiteY25" fmla="*/ 4760278 h 4760278"/>
                      <a:gd name="connsiteX26" fmla="*/ 6914436 w 8536341"/>
                      <a:gd name="connsiteY26" fmla="*/ 4760278 h 4760278"/>
                      <a:gd name="connsiteX27" fmla="*/ 6259983 w 8536341"/>
                      <a:gd name="connsiteY27" fmla="*/ 4760278 h 4760278"/>
                      <a:gd name="connsiteX28" fmla="*/ 5605531 w 8536341"/>
                      <a:gd name="connsiteY28" fmla="*/ 4760278 h 4760278"/>
                      <a:gd name="connsiteX29" fmla="*/ 4951078 w 8536341"/>
                      <a:gd name="connsiteY29" fmla="*/ 4760278 h 4760278"/>
                      <a:gd name="connsiteX30" fmla="*/ 4552715 w 8536341"/>
                      <a:gd name="connsiteY30" fmla="*/ 4760278 h 4760278"/>
                      <a:gd name="connsiteX31" fmla="*/ 4239716 w 8536341"/>
                      <a:gd name="connsiteY31" fmla="*/ 4760278 h 4760278"/>
                      <a:gd name="connsiteX32" fmla="*/ 3755990 w 8536341"/>
                      <a:gd name="connsiteY32" fmla="*/ 4760278 h 4760278"/>
                      <a:gd name="connsiteX33" fmla="*/ 3016174 w 8536341"/>
                      <a:gd name="connsiteY33" fmla="*/ 4760278 h 4760278"/>
                      <a:gd name="connsiteX34" fmla="*/ 2276358 w 8536341"/>
                      <a:gd name="connsiteY34" fmla="*/ 4760278 h 4760278"/>
                      <a:gd name="connsiteX35" fmla="*/ 1536541 w 8536341"/>
                      <a:gd name="connsiteY35" fmla="*/ 4760278 h 4760278"/>
                      <a:gd name="connsiteX36" fmla="*/ 967452 w 8536341"/>
                      <a:gd name="connsiteY36" fmla="*/ 4760278 h 4760278"/>
                      <a:gd name="connsiteX37" fmla="*/ 0 w 8536341"/>
                      <a:gd name="connsiteY37" fmla="*/ 4760278 h 4760278"/>
                      <a:gd name="connsiteX38" fmla="*/ 0 w 8536341"/>
                      <a:gd name="connsiteY38" fmla="*/ 4212846 h 4760278"/>
                      <a:gd name="connsiteX39" fmla="*/ 0 w 8536341"/>
                      <a:gd name="connsiteY39" fmla="*/ 3665414 h 4760278"/>
                      <a:gd name="connsiteX40" fmla="*/ 0 w 8536341"/>
                      <a:gd name="connsiteY40" fmla="*/ 3165585 h 4760278"/>
                      <a:gd name="connsiteX41" fmla="*/ 0 w 8536341"/>
                      <a:gd name="connsiteY41" fmla="*/ 2713358 h 4760278"/>
                      <a:gd name="connsiteX42" fmla="*/ 0 w 8536341"/>
                      <a:gd name="connsiteY42" fmla="*/ 2165926 h 4760278"/>
                      <a:gd name="connsiteX43" fmla="*/ 0 w 8536341"/>
                      <a:gd name="connsiteY43" fmla="*/ 1523289 h 4760278"/>
                      <a:gd name="connsiteX44" fmla="*/ 0 w 8536341"/>
                      <a:gd name="connsiteY44" fmla="*/ 928254 h 4760278"/>
                      <a:gd name="connsiteX45" fmla="*/ 0 w 8536341"/>
                      <a:gd name="connsiteY45" fmla="*/ 0 h 4760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536341" h="4760278" extrusionOk="0">
                        <a:moveTo>
                          <a:pt x="0" y="0"/>
                        </a:moveTo>
                        <a:cubicBezTo>
                          <a:pt x="290936" y="-45298"/>
                          <a:pt x="538178" y="60515"/>
                          <a:pt x="739816" y="0"/>
                        </a:cubicBezTo>
                        <a:cubicBezTo>
                          <a:pt x="941454" y="-60515"/>
                          <a:pt x="953962" y="37533"/>
                          <a:pt x="1052815" y="0"/>
                        </a:cubicBezTo>
                        <a:cubicBezTo>
                          <a:pt x="1151668" y="-37533"/>
                          <a:pt x="1407789" y="5913"/>
                          <a:pt x="1536541" y="0"/>
                        </a:cubicBezTo>
                        <a:cubicBezTo>
                          <a:pt x="1665293" y="-5913"/>
                          <a:pt x="2010017" y="26563"/>
                          <a:pt x="2276358" y="0"/>
                        </a:cubicBezTo>
                        <a:cubicBezTo>
                          <a:pt x="2542699" y="-26563"/>
                          <a:pt x="2481206" y="36159"/>
                          <a:pt x="2589357" y="0"/>
                        </a:cubicBezTo>
                        <a:cubicBezTo>
                          <a:pt x="2697508" y="-36159"/>
                          <a:pt x="3055024" y="5543"/>
                          <a:pt x="3329173" y="0"/>
                        </a:cubicBezTo>
                        <a:cubicBezTo>
                          <a:pt x="3603322" y="-5543"/>
                          <a:pt x="3783047" y="52678"/>
                          <a:pt x="3983626" y="0"/>
                        </a:cubicBezTo>
                        <a:cubicBezTo>
                          <a:pt x="4184205" y="-52678"/>
                          <a:pt x="4355081" y="29742"/>
                          <a:pt x="4467352" y="0"/>
                        </a:cubicBezTo>
                        <a:cubicBezTo>
                          <a:pt x="4579623" y="-29742"/>
                          <a:pt x="4790090" y="61749"/>
                          <a:pt x="5036441" y="0"/>
                        </a:cubicBezTo>
                        <a:cubicBezTo>
                          <a:pt x="5282792" y="-61749"/>
                          <a:pt x="5550029" y="13695"/>
                          <a:pt x="5690894" y="0"/>
                        </a:cubicBezTo>
                        <a:cubicBezTo>
                          <a:pt x="5831759" y="-13695"/>
                          <a:pt x="5933389" y="30158"/>
                          <a:pt x="6003893" y="0"/>
                        </a:cubicBezTo>
                        <a:cubicBezTo>
                          <a:pt x="6074397" y="-30158"/>
                          <a:pt x="6349341" y="11963"/>
                          <a:pt x="6658346" y="0"/>
                        </a:cubicBezTo>
                        <a:cubicBezTo>
                          <a:pt x="6967351" y="-11963"/>
                          <a:pt x="6870005" y="38371"/>
                          <a:pt x="7056709" y="0"/>
                        </a:cubicBezTo>
                        <a:cubicBezTo>
                          <a:pt x="7243413" y="-38371"/>
                          <a:pt x="7463443" y="25283"/>
                          <a:pt x="7625798" y="0"/>
                        </a:cubicBezTo>
                        <a:cubicBezTo>
                          <a:pt x="7788153" y="-25283"/>
                          <a:pt x="8224536" y="24674"/>
                          <a:pt x="8536341" y="0"/>
                        </a:cubicBezTo>
                        <a:cubicBezTo>
                          <a:pt x="8559403" y="141959"/>
                          <a:pt x="8477570" y="474110"/>
                          <a:pt x="8536341" y="642638"/>
                        </a:cubicBezTo>
                        <a:cubicBezTo>
                          <a:pt x="8595112" y="811166"/>
                          <a:pt x="8504568" y="948396"/>
                          <a:pt x="8536341" y="1237672"/>
                        </a:cubicBezTo>
                        <a:cubicBezTo>
                          <a:pt x="8568114" y="1526948"/>
                          <a:pt x="8494838" y="1585025"/>
                          <a:pt x="8536341" y="1927913"/>
                        </a:cubicBezTo>
                        <a:cubicBezTo>
                          <a:pt x="8577844" y="2270801"/>
                          <a:pt x="8513802" y="2245856"/>
                          <a:pt x="8536341" y="2522947"/>
                        </a:cubicBezTo>
                        <a:cubicBezTo>
                          <a:pt x="8558880" y="2800038"/>
                          <a:pt x="8490093" y="2880405"/>
                          <a:pt x="8536341" y="2975174"/>
                        </a:cubicBezTo>
                        <a:cubicBezTo>
                          <a:pt x="8582589" y="3069943"/>
                          <a:pt x="8536140" y="3282642"/>
                          <a:pt x="8536341" y="3427400"/>
                        </a:cubicBezTo>
                        <a:cubicBezTo>
                          <a:pt x="8536542" y="3572158"/>
                          <a:pt x="8536115" y="3876532"/>
                          <a:pt x="8536341" y="4022435"/>
                        </a:cubicBezTo>
                        <a:cubicBezTo>
                          <a:pt x="8536567" y="4168338"/>
                          <a:pt x="8528677" y="4502745"/>
                          <a:pt x="8536341" y="4760278"/>
                        </a:cubicBezTo>
                        <a:cubicBezTo>
                          <a:pt x="8388597" y="4818008"/>
                          <a:pt x="8263576" y="4715559"/>
                          <a:pt x="8052615" y="4760278"/>
                        </a:cubicBezTo>
                        <a:cubicBezTo>
                          <a:pt x="7841654" y="4804997"/>
                          <a:pt x="7685125" y="4713289"/>
                          <a:pt x="7568889" y="4760278"/>
                        </a:cubicBezTo>
                        <a:cubicBezTo>
                          <a:pt x="7452653" y="4807267"/>
                          <a:pt x="7162131" y="4683900"/>
                          <a:pt x="6914436" y="4760278"/>
                        </a:cubicBezTo>
                        <a:cubicBezTo>
                          <a:pt x="6666741" y="4836656"/>
                          <a:pt x="6447689" y="4705336"/>
                          <a:pt x="6259983" y="4760278"/>
                        </a:cubicBezTo>
                        <a:cubicBezTo>
                          <a:pt x="6072277" y="4815220"/>
                          <a:pt x="5895060" y="4689791"/>
                          <a:pt x="5605531" y="4760278"/>
                        </a:cubicBezTo>
                        <a:cubicBezTo>
                          <a:pt x="5316002" y="4830765"/>
                          <a:pt x="5221011" y="4727359"/>
                          <a:pt x="4951078" y="4760278"/>
                        </a:cubicBezTo>
                        <a:cubicBezTo>
                          <a:pt x="4681145" y="4793197"/>
                          <a:pt x="4731357" y="4746030"/>
                          <a:pt x="4552715" y="4760278"/>
                        </a:cubicBezTo>
                        <a:cubicBezTo>
                          <a:pt x="4374073" y="4774526"/>
                          <a:pt x="4390531" y="4746817"/>
                          <a:pt x="4239716" y="4760278"/>
                        </a:cubicBezTo>
                        <a:cubicBezTo>
                          <a:pt x="4088901" y="4773739"/>
                          <a:pt x="3956043" y="4721747"/>
                          <a:pt x="3755990" y="4760278"/>
                        </a:cubicBezTo>
                        <a:cubicBezTo>
                          <a:pt x="3555937" y="4798809"/>
                          <a:pt x="3377430" y="4691551"/>
                          <a:pt x="3016174" y="4760278"/>
                        </a:cubicBezTo>
                        <a:cubicBezTo>
                          <a:pt x="2654918" y="4829005"/>
                          <a:pt x="2442195" y="4736293"/>
                          <a:pt x="2276358" y="4760278"/>
                        </a:cubicBezTo>
                        <a:cubicBezTo>
                          <a:pt x="2110521" y="4784263"/>
                          <a:pt x="1803279" y="4721865"/>
                          <a:pt x="1536541" y="4760278"/>
                        </a:cubicBezTo>
                        <a:cubicBezTo>
                          <a:pt x="1269803" y="4798691"/>
                          <a:pt x="1085792" y="4693641"/>
                          <a:pt x="967452" y="4760278"/>
                        </a:cubicBezTo>
                        <a:cubicBezTo>
                          <a:pt x="849112" y="4826915"/>
                          <a:pt x="291384" y="4686517"/>
                          <a:pt x="0" y="4760278"/>
                        </a:cubicBezTo>
                        <a:cubicBezTo>
                          <a:pt x="-18209" y="4539929"/>
                          <a:pt x="22196" y="4385979"/>
                          <a:pt x="0" y="4212846"/>
                        </a:cubicBezTo>
                        <a:cubicBezTo>
                          <a:pt x="-22196" y="4039713"/>
                          <a:pt x="33467" y="3921882"/>
                          <a:pt x="0" y="3665414"/>
                        </a:cubicBezTo>
                        <a:cubicBezTo>
                          <a:pt x="-33467" y="3408946"/>
                          <a:pt x="20335" y="3331463"/>
                          <a:pt x="0" y="3165585"/>
                        </a:cubicBezTo>
                        <a:cubicBezTo>
                          <a:pt x="-20335" y="2999707"/>
                          <a:pt x="12716" y="2926084"/>
                          <a:pt x="0" y="2713358"/>
                        </a:cubicBezTo>
                        <a:cubicBezTo>
                          <a:pt x="-12716" y="2500632"/>
                          <a:pt x="47042" y="2391998"/>
                          <a:pt x="0" y="2165926"/>
                        </a:cubicBezTo>
                        <a:cubicBezTo>
                          <a:pt x="-47042" y="1939854"/>
                          <a:pt x="68681" y="1703802"/>
                          <a:pt x="0" y="1523289"/>
                        </a:cubicBezTo>
                        <a:cubicBezTo>
                          <a:pt x="-68681" y="1342776"/>
                          <a:pt x="31755" y="1069212"/>
                          <a:pt x="0" y="928254"/>
                        </a:cubicBezTo>
                        <a:cubicBezTo>
                          <a:pt x="-31755" y="787297"/>
                          <a:pt x="1297" y="308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21F5A6-E006-4BF7-BEC7-351FFF72ADD1}"/>
              </a:ext>
            </a:extLst>
          </p:cNvPr>
          <p:cNvSpPr/>
          <p:nvPr/>
        </p:nvSpPr>
        <p:spPr>
          <a:xfrm>
            <a:off x="332237" y="223569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2817649" y="472632"/>
            <a:ext cx="3508703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u="sng" dirty="0">
                <a:latin typeface="Geo Sans Light NWEA" panose="02000603020000020003" pitchFamily="2" charset="0"/>
              </a:rPr>
              <a:t>D.I.S.C.O.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FCDE5-78F8-41B0-93C1-8BEA684C46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3"/>
            <a:ext cx="517792" cy="517792"/>
          </a:xfrm>
          <a:prstGeom prst="rect">
            <a:avLst/>
          </a:prstGeom>
        </p:spPr>
      </p:pic>
      <p:pic>
        <p:nvPicPr>
          <p:cNvPr id="13" name="Picture 4" descr="Disco Ball, Mirror Ball, Glitter Ball">
            <a:extLst>
              <a:ext uri="{FF2B5EF4-FFF2-40B4-BE49-F238E27FC236}">
                <a16:creationId xmlns:a16="http://schemas.microsoft.com/office/drawing/2014/main" id="{37086F1D-F379-44F5-ADDD-9897A28C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561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isco Ball, Mirror Ball, Glitter Ball">
            <a:extLst>
              <a:ext uri="{FF2B5EF4-FFF2-40B4-BE49-F238E27FC236}">
                <a16:creationId xmlns:a16="http://schemas.microsoft.com/office/drawing/2014/main" id="{4CFB7DEF-1B0C-435A-AFC9-CA8F97CB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83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isco Ball, Mirror Ball, Glitter Ball">
            <a:extLst>
              <a:ext uri="{FF2B5EF4-FFF2-40B4-BE49-F238E27FC236}">
                <a16:creationId xmlns:a16="http://schemas.microsoft.com/office/drawing/2014/main" id="{252D865D-BF4F-4F00-87A8-E2850C4F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170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isco Ball, Mirror Ball, Glitter Ball">
            <a:extLst>
              <a:ext uri="{FF2B5EF4-FFF2-40B4-BE49-F238E27FC236}">
                <a16:creationId xmlns:a16="http://schemas.microsoft.com/office/drawing/2014/main" id="{73D5C7AC-822D-4753-B575-3CC957D2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92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isco Ball, Mirror Ball, Glitter Ball">
            <a:extLst>
              <a:ext uri="{FF2B5EF4-FFF2-40B4-BE49-F238E27FC236}">
                <a16:creationId xmlns:a16="http://schemas.microsoft.com/office/drawing/2014/main" id="{9D85B0BD-A9FA-4624-B4A6-B3588EB27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95" y="1258180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54;p13">
            <a:extLst>
              <a:ext uri="{FF2B5EF4-FFF2-40B4-BE49-F238E27FC236}">
                <a16:creationId xmlns:a16="http://schemas.microsoft.com/office/drawing/2014/main" id="{552CE14D-3066-4810-A151-195D4CECBC06}"/>
              </a:ext>
            </a:extLst>
          </p:cNvPr>
          <p:cNvSpPr txBox="1">
            <a:spLocks/>
          </p:cNvSpPr>
          <p:nvPr/>
        </p:nvSpPr>
        <p:spPr>
          <a:xfrm>
            <a:off x="1210195" y="3240556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Develop</a:t>
            </a:r>
          </a:p>
        </p:txBody>
      </p:sp>
      <p:sp>
        <p:nvSpPr>
          <p:cNvPr id="25" name="Google Shape;54;p13">
            <a:extLst>
              <a:ext uri="{FF2B5EF4-FFF2-40B4-BE49-F238E27FC236}">
                <a16:creationId xmlns:a16="http://schemas.microsoft.com/office/drawing/2014/main" id="{883BDD12-CD77-4FBF-907B-E079A5764C9A}"/>
              </a:ext>
            </a:extLst>
          </p:cNvPr>
          <p:cNvSpPr txBox="1">
            <a:spLocks/>
          </p:cNvSpPr>
          <p:nvPr/>
        </p:nvSpPr>
        <p:spPr>
          <a:xfrm>
            <a:off x="2543311" y="3240555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Imagine</a:t>
            </a:r>
          </a:p>
        </p:txBody>
      </p:sp>
      <p:sp>
        <p:nvSpPr>
          <p:cNvPr id="26" name="Google Shape;54;p13">
            <a:extLst>
              <a:ext uri="{FF2B5EF4-FFF2-40B4-BE49-F238E27FC236}">
                <a16:creationId xmlns:a16="http://schemas.microsoft.com/office/drawing/2014/main" id="{9D469506-5072-4C2F-BE9D-261C8FE02D03}"/>
              </a:ext>
            </a:extLst>
          </p:cNvPr>
          <p:cNvSpPr txBox="1">
            <a:spLocks/>
          </p:cNvSpPr>
          <p:nvPr/>
        </p:nvSpPr>
        <p:spPr>
          <a:xfrm>
            <a:off x="3888497" y="3240554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Switch</a:t>
            </a:r>
          </a:p>
        </p:txBody>
      </p:sp>
      <p:sp>
        <p:nvSpPr>
          <p:cNvPr id="27" name="Google Shape;54;p13">
            <a:extLst>
              <a:ext uri="{FF2B5EF4-FFF2-40B4-BE49-F238E27FC236}">
                <a16:creationId xmlns:a16="http://schemas.microsoft.com/office/drawing/2014/main" id="{504F8DEA-03C1-40FF-9D5A-687A9AFC8D2A}"/>
              </a:ext>
            </a:extLst>
          </p:cNvPr>
          <p:cNvSpPr txBox="1">
            <a:spLocks/>
          </p:cNvSpPr>
          <p:nvPr/>
        </p:nvSpPr>
        <p:spPr>
          <a:xfrm>
            <a:off x="5242227" y="3240554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Compare</a:t>
            </a:r>
          </a:p>
        </p:txBody>
      </p:sp>
      <p:sp>
        <p:nvSpPr>
          <p:cNvPr id="28" name="Google Shape;54;p13">
            <a:extLst>
              <a:ext uri="{FF2B5EF4-FFF2-40B4-BE49-F238E27FC236}">
                <a16:creationId xmlns:a16="http://schemas.microsoft.com/office/drawing/2014/main" id="{8C05686D-08D0-42B1-8EB8-0617D3A3D917}"/>
              </a:ext>
            </a:extLst>
          </p:cNvPr>
          <p:cNvSpPr txBox="1">
            <a:spLocks/>
          </p:cNvSpPr>
          <p:nvPr/>
        </p:nvSpPr>
        <p:spPr>
          <a:xfrm>
            <a:off x="6595957" y="3205520"/>
            <a:ext cx="134518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100" dirty="0">
                <a:latin typeface="Geo Sans Light NWEA" panose="02000603020000020003" pitchFamily="2" charset="0"/>
              </a:rPr>
              <a:t>Oppose</a:t>
            </a:r>
          </a:p>
        </p:txBody>
      </p:sp>
    </p:spTree>
    <p:extLst>
      <p:ext uri="{BB962C8B-B14F-4D97-AF65-F5344CB8AC3E}">
        <p14:creationId xmlns:p14="http://schemas.microsoft.com/office/powerpoint/2010/main" val="324617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F7FD37-3BBA-4817-93FA-A7F6AF66BE4E}"/>
              </a:ext>
            </a:extLst>
          </p:cNvPr>
          <p:cNvSpPr/>
          <p:nvPr/>
        </p:nvSpPr>
        <p:spPr>
          <a:xfrm>
            <a:off x="332236" y="180752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eo Sans Light NWEA" panose="02000603020000020003" pitchFamily="2" charset="0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884486" y="401365"/>
            <a:ext cx="5261441" cy="616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latin typeface="Geo Sans Light NWEA" panose="02000603020000020003" pitchFamily="2" charset="0"/>
              </a:rPr>
              <a:t>D.I.S.C.O. – Imagine</a:t>
            </a:r>
            <a:endParaRPr u="sng" dirty="0">
              <a:latin typeface="Geo Sans Light NWEA" panose="020006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68075-A296-4769-9D35-6F8F804F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D10393F9-2687-43E3-A2E3-A40163701F9D}"/>
              </a:ext>
            </a:extLst>
          </p:cNvPr>
          <p:cNvSpPr txBox="1">
            <a:spLocks/>
          </p:cNvSpPr>
          <p:nvPr/>
        </p:nvSpPr>
        <p:spPr>
          <a:xfrm>
            <a:off x="1550736" y="1592694"/>
            <a:ext cx="6581656" cy="90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000" dirty="0">
                <a:latin typeface="Geo Sans Light NWEA" panose="02000603020000020003" pitchFamily="2" charset="0"/>
              </a:rPr>
              <a:t>Imagine you have been invited into Grandad’s barn.</a:t>
            </a:r>
          </a:p>
          <a:p>
            <a:pPr algn="ctr"/>
            <a:endParaRPr lang="en-GB" sz="2000" dirty="0">
              <a:latin typeface="Geo Sans Light NWEA" panose="02000603020000020003" pitchFamily="2" charset="0"/>
            </a:endParaRPr>
          </a:p>
          <a:p>
            <a:pPr algn="ctr"/>
            <a:r>
              <a:rPr lang="en-GB" sz="2000" dirty="0">
                <a:latin typeface="Geo Sans Light NWEA" panose="02000603020000020003" pitchFamily="2" charset="0"/>
              </a:rPr>
              <a:t>Where would you want the wormhole to take you and why?</a:t>
            </a:r>
          </a:p>
          <a:p>
            <a:pPr algn="ctr"/>
            <a:endParaRPr lang="en-GB" sz="2000" dirty="0">
              <a:latin typeface="Geo Sans Light NWEA" panose="02000603020000020003" pitchFamily="2" charset="0"/>
            </a:endParaRPr>
          </a:p>
          <a:p>
            <a:pPr algn="ctr"/>
            <a:r>
              <a:rPr lang="en-GB" sz="2000" dirty="0">
                <a:latin typeface="Geo Sans Light NWEA" panose="02000603020000020003" pitchFamily="2" charset="0"/>
              </a:rPr>
              <a:t>Send a text to your friend explaining where you are and what happened (120 characters only).</a:t>
            </a:r>
            <a:br>
              <a:rPr lang="en-GB" sz="2000" dirty="0">
                <a:latin typeface="Geo Sans Light NWEA" panose="02000603020000020003" pitchFamily="2" charset="0"/>
              </a:rPr>
            </a:br>
            <a:endParaRPr lang="en-GB" sz="2000" dirty="0">
              <a:latin typeface="Geo Sans Light NWEA" panose="02000603020000020003" pitchFamily="2" charset="0"/>
            </a:endParaRPr>
          </a:p>
        </p:txBody>
      </p:sp>
      <p:pic>
        <p:nvPicPr>
          <p:cNvPr id="2" name="Picture 4" descr="Disco Ball, Mirror Ball, Glitter Ball">
            <a:extLst>
              <a:ext uri="{FF2B5EF4-FFF2-40B4-BE49-F238E27FC236}">
                <a16:creationId xmlns:a16="http://schemas.microsoft.com/office/drawing/2014/main" id="{14DA2129-9F96-46A7-B6CE-C12982FA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07" y="401365"/>
            <a:ext cx="1016386" cy="203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97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084BA60-11BF-4231-A5FD-1D5A7C6B3325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1701324" y="2801904"/>
            <a:ext cx="597752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000" dirty="0">
                <a:latin typeface="Geo Sans Light NWEA" panose="02000603020000020003" pitchFamily="2" charset="0"/>
              </a:rPr>
              <a:t>1       2      3       4      5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98742B-C5C3-46A0-AAFE-EC485344E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05" y="1347147"/>
            <a:ext cx="5920599" cy="14443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591B0921-3BB3-43C8-B56D-44489EFF9477}"/>
              </a:ext>
            </a:extLst>
          </p:cNvPr>
          <p:cNvSpPr txBox="1">
            <a:spLocks/>
          </p:cNvSpPr>
          <p:nvPr/>
        </p:nvSpPr>
        <p:spPr>
          <a:xfrm>
            <a:off x="218395" y="248585"/>
            <a:ext cx="8707209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dirty="0">
                <a:latin typeface="Geo Sans Light NWEA" panose="02000603020000020003" pitchFamily="2" charset="0"/>
              </a:rPr>
              <a:t>LQ: Can I read fluently from the book ‘The Stone Age Clash’?</a:t>
            </a:r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654ECF0B-6E7B-4B6C-89C7-2A154AA2630E}"/>
              </a:ext>
            </a:extLst>
          </p:cNvPr>
          <p:cNvSpPr txBox="1">
            <a:spLocks/>
          </p:cNvSpPr>
          <p:nvPr/>
        </p:nvSpPr>
        <p:spPr>
          <a:xfrm>
            <a:off x="933829" y="3776226"/>
            <a:ext cx="7581139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dirty="0">
                <a:latin typeface="Geo Sans Light NWEA" panose="02000603020000020003" pitchFamily="2" charset="0"/>
              </a:rPr>
              <a:t>Self Assessment Score:    / 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E946D-4D49-4D52-BAFA-E6B30BAE411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5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576A0B3-32CC-4F32-B250-6E79788C810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9160" y="1314359"/>
            <a:ext cx="765673" cy="765673"/>
          </a:xfrm>
          <a:prstGeom prst="rect">
            <a:avLst/>
          </a:prstGeom>
        </p:spPr>
      </p:pic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D6959A1F-503F-4D03-BCD6-70D511D78DB4}"/>
              </a:ext>
            </a:extLst>
          </p:cNvPr>
          <p:cNvSpPr txBox="1">
            <a:spLocks/>
          </p:cNvSpPr>
          <p:nvPr/>
        </p:nvSpPr>
        <p:spPr>
          <a:xfrm>
            <a:off x="2390630" y="2080032"/>
            <a:ext cx="4362732" cy="422174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www.manicstreetteachers.com</a:t>
            </a:r>
          </a:p>
        </p:txBody>
      </p:sp>
    </p:spTree>
    <p:extLst>
      <p:ext uri="{BB962C8B-B14F-4D97-AF65-F5344CB8AC3E}">
        <p14:creationId xmlns:p14="http://schemas.microsoft.com/office/powerpoint/2010/main" val="138942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21F5A6-E006-4BF7-BEC7-351FFF72ADD1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1013789" y="697006"/>
            <a:ext cx="7116417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dirty="0">
                <a:latin typeface="Geo Sans Light NWEA" panose="02000603020000020003" pitchFamily="2" charset="0"/>
              </a:rPr>
              <a:t>LQ: Can I read fluently from the book ‘The Stone Age Clash’?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FCDE5-78F8-41B0-93C1-8BEA684C46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E19C64-95E0-4F10-91ED-BDCA17ACC81F}"/>
              </a:ext>
            </a:extLst>
          </p:cNvPr>
          <p:cNvSpPr txBox="1"/>
          <p:nvPr/>
        </p:nvSpPr>
        <p:spPr>
          <a:xfrm>
            <a:off x="3185185" y="3899007"/>
            <a:ext cx="2773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u="sng" dirty="0">
                <a:solidFill>
                  <a:srgbClr val="0070C0"/>
                </a:solidFill>
                <a:latin typeface="Geo Sans Light NWEA" panose="02000603020000020003" pitchFamily="2" charset="0"/>
                <a:hlinkClick r:id="rId4"/>
              </a:rPr>
              <a:t>CLICK THE LINK HERE TO ACCESS THE TEXT</a:t>
            </a:r>
            <a:endParaRPr lang="en-GB" sz="1800" u="sng" dirty="0">
              <a:solidFill>
                <a:srgbClr val="0070C0"/>
              </a:solidFill>
              <a:latin typeface="Geo Sans Light NWEA" panose="02000603020000020003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977D223-01F4-4520-AD37-C64C555E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35" y="1315744"/>
            <a:ext cx="1261329" cy="22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61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B7EC86B-2605-4EE7-AEB0-E088CAFD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1282"/>
          <a:stretch/>
        </p:blipFill>
        <p:spPr bwMode="auto">
          <a:xfrm>
            <a:off x="0" y="-13386"/>
            <a:ext cx="9144000" cy="5156885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95175725">
                  <a:custGeom>
                    <a:avLst/>
                    <a:gdLst>
                      <a:gd name="connsiteX0" fmla="*/ 0 w 8536341"/>
                      <a:gd name="connsiteY0" fmla="*/ 0 h 4760278"/>
                      <a:gd name="connsiteX1" fmla="*/ 739816 w 8536341"/>
                      <a:gd name="connsiteY1" fmla="*/ 0 h 4760278"/>
                      <a:gd name="connsiteX2" fmla="*/ 1052815 w 8536341"/>
                      <a:gd name="connsiteY2" fmla="*/ 0 h 4760278"/>
                      <a:gd name="connsiteX3" fmla="*/ 1536541 w 8536341"/>
                      <a:gd name="connsiteY3" fmla="*/ 0 h 4760278"/>
                      <a:gd name="connsiteX4" fmla="*/ 2276358 w 8536341"/>
                      <a:gd name="connsiteY4" fmla="*/ 0 h 4760278"/>
                      <a:gd name="connsiteX5" fmla="*/ 2589357 w 8536341"/>
                      <a:gd name="connsiteY5" fmla="*/ 0 h 4760278"/>
                      <a:gd name="connsiteX6" fmla="*/ 3329173 w 8536341"/>
                      <a:gd name="connsiteY6" fmla="*/ 0 h 4760278"/>
                      <a:gd name="connsiteX7" fmla="*/ 3983626 w 8536341"/>
                      <a:gd name="connsiteY7" fmla="*/ 0 h 4760278"/>
                      <a:gd name="connsiteX8" fmla="*/ 4467352 w 8536341"/>
                      <a:gd name="connsiteY8" fmla="*/ 0 h 4760278"/>
                      <a:gd name="connsiteX9" fmla="*/ 5036441 w 8536341"/>
                      <a:gd name="connsiteY9" fmla="*/ 0 h 4760278"/>
                      <a:gd name="connsiteX10" fmla="*/ 5690894 w 8536341"/>
                      <a:gd name="connsiteY10" fmla="*/ 0 h 4760278"/>
                      <a:gd name="connsiteX11" fmla="*/ 6003893 w 8536341"/>
                      <a:gd name="connsiteY11" fmla="*/ 0 h 4760278"/>
                      <a:gd name="connsiteX12" fmla="*/ 6658346 w 8536341"/>
                      <a:gd name="connsiteY12" fmla="*/ 0 h 4760278"/>
                      <a:gd name="connsiteX13" fmla="*/ 7056709 w 8536341"/>
                      <a:gd name="connsiteY13" fmla="*/ 0 h 4760278"/>
                      <a:gd name="connsiteX14" fmla="*/ 7625798 w 8536341"/>
                      <a:gd name="connsiteY14" fmla="*/ 0 h 4760278"/>
                      <a:gd name="connsiteX15" fmla="*/ 8536341 w 8536341"/>
                      <a:gd name="connsiteY15" fmla="*/ 0 h 4760278"/>
                      <a:gd name="connsiteX16" fmla="*/ 8536341 w 8536341"/>
                      <a:gd name="connsiteY16" fmla="*/ 642638 h 4760278"/>
                      <a:gd name="connsiteX17" fmla="*/ 8536341 w 8536341"/>
                      <a:gd name="connsiteY17" fmla="*/ 1237672 h 4760278"/>
                      <a:gd name="connsiteX18" fmla="*/ 8536341 w 8536341"/>
                      <a:gd name="connsiteY18" fmla="*/ 1927913 h 4760278"/>
                      <a:gd name="connsiteX19" fmla="*/ 8536341 w 8536341"/>
                      <a:gd name="connsiteY19" fmla="*/ 2522947 h 4760278"/>
                      <a:gd name="connsiteX20" fmla="*/ 8536341 w 8536341"/>
                      <a:gd name="connsiteY20" fmla="*/ 2975174 h 4760278"/>
                      <a:gd name="connsiteX21" fmla="*/ 8536341 w 8536341"/>
                      <a:gd name="connsiteY21" fmla="*/ 3427400 h 4760278"/>
                      <a:gd name="connsiteX22" fmla="*/ 8536341 w 8536341"/>
                      <a:gd name="connsiteY22" fmla="*/ 4022435 h 4760278"/>
                      <a:gd name="connsiteX23" fmla="*/ 8536341 w 8536341"/>
                      <a:gd name="connsiteY23" fmla="*/ 4760278 h 4760278"/>
                      <a:gd name="connsiteX24" fmla="*/ 8052615 w 8536341"/>
                      <a:gd name="connsiteY24" fmla="*/ 4760278 h 4760278"/>
                      <a:gd name="connsiteX25" fmla="*/ 7568889 w 8536341"/>
                      <a:gd name="connsiteY25" fmla="*/ 4760278 h 4760278"/>
                      <a:gd name="connsiteX26" fmla="*/ 6914436 w 8536341"/>
                      <a:gd name="connsiteY26" fmla="*/ 4760278 h 4760278"/>
                      <a:gd name="connsiteX27" fmla="*/ 6259983 w 8536341"/>
                      <a:gd name="connsiteY27" fmla="*/ 4760278 h 4760278"/>
                      <a:gd name="connsiteX28" fmla="*/ 5605531 w 8536341"/>
                      <a:gd name="connsiteY28" fmla="*/ 4760278 h 4760278"/>
                      <a:gd name="connsiteX29" fmla="*/ 4951078 w 8536341"/>
                      <a:gd name="connsiteY29" fmla="*/ 4760278 h 4760278"/>
                      <a:gd name="connsiteX30" fmla="*/ 4552715 w 8536341"/>
                      <a:gd name="connsiteY30" fmla="*/ 4760278 h 4760278"/>
                      <a:gd name="connsiteX31" fmla="*/ 4239716 w 8536341"/>
                      <a:gd name="connsiteY31" fmla="*/ 4760278 h 4760278"/>
                      <a:gd name="connsiteX32" fmla="*/ 3755990 w 8536341"/>
                      <a:gd name="connsiteY32" fmla="*/ 4760278 h 4760278"/>
                      <a:gd name="connsiteX33" fmla="*/ 3016174 w 8536341"/>
                      <a:gd name="connsiteY33" fmla="*/ 4760278 h 4760278"/>
                      <a:gd name="connsiteX34" fmla="*/ 2276358 w 8536341"/>
                      <a:gd name="connsiteY34" fmla="*/ 4760278 h 4760278"/>
                      <a:gd name="connsiteX35" fmla="*/ 1536541 w 8536341"/>
                      <a:gd name="connsiteY35" fmla="*/ 4760278 h 4760278"/>
                      <a:gd name="connsiteX36" fmla="*/ 967452 w 8536341"/>
                      <a:gd name="connsiteY36" fmla="*/ 4760278 h 4760278"/>
                      <a:gd name="connsiteX37" fmla="*/ 0 w 8536341"/>
                      <a:gd name="connsiteY37" fmla="*/ 4760278 h 4760278"/>
                      <a:gd name="connsiteX38" fmla="*/ 0 w 8536341"/>
                      <a:gd name="connsiteY38" fmla="*/ 4212846 h 4760278"/>
                      <a:gd name="connsiteX39" fmla="*/ 0 w 8536341"/>
                      <a:gd name="connsiteY39" fmla="*/ 3665414 h 4760278"/>
                      <a:gd name="connsiteX40" fmla="*/ 0 w 8536341"/>
                      <a:gd name="connsiteY40" fmla="*/ 3165585 h 4760278"/>
                      <a:gd name="connsiteX41" fmla="*/ 0 w 8536341"/>
                      <a:gd name="connsiteY41" fmla="*/ 2713358 h 4760278"/>
                      <a:gd name="connsiteX42" fmla="*/ 0 w 8536341"/>
                      <a:gd name="connsiteY42" fmla="*/ 2165926 h 4760278"/>
                      <a:gd name="connsiteX43" fmla="*/ 0 w 8536341"/>
                      <a:gd name="connsiteY43" fmla="*/ 1523289 h 4760278"/>
                      <a:gd name="connsiteX44" fmla="*/ 0 w 8536341"/>
                      <a:gd name="connsiteY44" fmla="*/ 928254 h 4760278"/>
                      <a:gd name="connsiteX45" fmla="*/ 0 w 8536341"/>
                      <a:gd name="connsiteY45" fmla="*/ 0 h 4760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536341" h="4760278" extrusionOk="0">
                        <a:moveTo>
                          <a:pt x="0" y="0"/>
                        </a:moveTo>
                        <a:cubicBezTo>
                          <a:pt x="290936" y="-45298"/>
                          <a:pt x="538178" y="60515"/>
                          <a:pt x="739816" y="0"/>
                        </a:cubicBezTo>
                        <a:cubicBezTo>
                          <a:pt x="941454" y="-60515"/>
                          <a:pt x="953962" y="37533"/>
                          <a:pt x="1052815" y="0"/>
                        </a:cubicBezTo>
                        <a:cubicBezTo>
                          <a:pt x="1151668" y="-37533"/>
                          <a:pt x="1407789" y="5913"/>
                          <a:pt x="1536541" y="0"/>
                        </a:cubicBezTo>
                        <a:cubicBezTo>
                          <a:pt x="1665293" y="-5913"/>
                          <a:pt x="2010017" y="26563"/>
                          <a:pt x="2276358" y="0"/>
                        </a:cubicBezTo>
                        <a:cubicBezTo>
                          <a:pt x="2542699" y="-26563"/>
                          <a:pt x="2481206" y="36159"/>
                          <a:pt x="2589357" y="0"/>
                        </a:cubicBezTo>
                        <a:cubicBezTo>
                          <a:pt x="2697508" y="-36159"/>
                          <a:pt x="3055024" y="5543"/>
                          <a:pt x="3329173" y="0"/>
                        </a:cubicBezTo>
                        <a:cubicBezTo>
                          <a:pt x="3603322" y="-5543"/>
                          <a:pt x="3783047" y="52678"/>
                          <a:pt x="3983626" y="0"/>
                        </a:cubicBezTo>
                        <a:cubicBezTo>
                          <a:pt x="4184205" y="-52678"/>
                          <a:pt x="4355081" y="29742"/>
                          <a:pt x="4467352" y="0"/>
                        </a:cubicBezTo>
                        <a:cubicBezTo>
                          <a:pt x="4579623" y="-29742"/>
                          <a:pt x="4790090" y="61749"/>
                          <a:pt x="5036441" y="0"/>
                        </a:cubicBezTo>
                        <a:cubicBezTo>
                          <a:pt x="5282792" y="-61749"/>
                          <a:pt x="5550029" y="13695"/>
                          <a:pt x="5690894" y="0"/>
                        </a:cubicBezTo>
                        <a:cubicBezTo>
                          <a:pt x="5831759" y="-13695"/>
                          <a:pt x="5933389" y="30158"/>
                          <a:pt x="6003893" y="0"/>
                        </a:cubicBezTo>
                        <a:cubicBezTo>
                          <a:pt x="6074397" y="-30158"/>
                          <a:pt x="6349341" y="11963"/>
                          <a:pt x="6658346" y="0"/>
                        </a:cubicBezTo>
                        <a:cubicBezTo>
                          <a:pt x="6967351" y="-11963"/>
                          <a:pt x="6870005" y="38371"/>
                          <a:pt x="7056709" y="0"/>
                        </a:cubicBezTo>
                        <a:cubicBezTo>
                          <a:pt x="7243413" y="-38371"/>
                          <a:pt x="7463443" y="25283"/>
                          <a:pt x="7625798" y="0"/>
                        </a:cubicBezTo>
                        <a:cubicBezTo>
                          <a:pt x="7788153" y="-25283"/>
                          <a:pt x="8224536" y="24674"/>
                          <a:pt x="8536341" y="0"/>
                        </a:cubicBezTo>
                        <a:cubicBezTo>
                          <a:pt x="8559403" y="141959"/>
                          <a:pt x="8477570" y="474110"/>
                          <a:pt x="8536341" y="642638"/>
                        </a:cubicBezTo>
                        <a:cubicBezTo>
                          <a:pt x="8595112" y="811166"/>
                          <a:pt x="8504568" y="948396"/>
                          <a:pt x="8536341" y="1237672"/>
                        </a:cubicBezTo>
                        <a:cubicBezTo>
                          <a:pt x="8568114" y="1526948"/>
                          <a:pt x="8494838" y="1585025"/>
                          <a:pt x="8536341" y="1927913"/>
                        </a:cubicBezTo>
                        <a:cubicBezTo>
                          <a:pt x="8577844" y="2270801"/>
                          <a:pt x="8513802" y="2245856"/>
                          <a:pt x="8536341" y="2522947"/>
                        </a:cubicBezTo>
                        <a:cubicBezTo>
                          <a:pt x="8558880" y="2800038"/>
                          <a:pt x="8490093" y="2880405"/>
                          <a:pt x="8536341" y="2975174"/>
                        </a:cubicBezTo>
                        <a:cubicBezTo>
                          <a:pt x="8582589" y="3069943"/>
                          <a:pt x="8536140" y="3282642"/>
                          <a:pt x="8536341" y="3427400"/>
                        </a:cubicBezTo>
                        <a:cubicBezTo>
                          <a:pt x="8536542" y="3572158"/>
                          <a:pt x="8536115" y="3876532"/>
                          <a:pt x="8536341" y="4022435"/>
                        </a:cubicBezTo>
                        <a:cubicBezTo>
                          <a:pt x="8536567" y="4168338"/>
                          <a:pt x="8528677" y="4502745"/>
                          <a:pt x="8536341" y="4760278"/>
                        </a:cubicBezTo>
                        <a:cubicBezTo>
                          <a:pt x="8388597" y="4818008"/>
                          <a:pt x="8263576" y="4715559"/>
                          <a:pt x="8052615" y="4760278"/>
                        </a:cubicBezTo>
                        <a:cubicBezTo>
                          <a:pt x="7841654" y="4804997"/>
                          <a:pt x="7685125" y="4713289"/>
                          <a:pt x="7568889" y="4760278"/>
                        </a:cubicBezTo>
                        <a:cubicBezTo>
                          <a:pt x="7452653" y="4807267"/>
                          <a:pt x="7162131" y="4683900"/>
                          <a:pt x="6914436" y="4760278"/>
                        </a:cubicBezTo>
                        <a:cubicBezTo>
                          <a:pt x="6666741" y="4836656"/>
                          <a:pt x="6447689" y="4705336"/>
                          <a:pt x="6259983" y="4760278"/>
                        </a:cubicBezTo>
                        <a:cubicBezTo>
                          <a:pt x="6072277" y="4815220"/>
                          <a:pt x="5895060" y="4689791"/>
                          <a:pt x="5605531" y="4760278"/>
                        </a:cubicBezTo>
                        <a:cubicBezTo>
                          <a:pt x="5316002" y="4830765"/>
                          <a:pt x="5221011" y="4727359"/>
                          <a:pt x="4951078" y="4760278"/>
                        </a:cubicBezTo>
                        <a:cubicBezTo>
                          <a:pt x="4681145" y="4793197"/>
                          <a:pt x="4731357" y="4746030"/>
                          <a:pt x="4552715" y="4760278"/>
                        </a:cubicBezTo>
                        <a:cubicBezTo>
                          <a:pt x="4374073" y="4774526"/>
                          <a:pt x="4390531" y="4746817"/>
                          <a:pt x="4239716" y="4760278"/>
                        </a:cubicBezTo>
                        <a:cubicBezTo>
                          <a:pt x="4088901" y="4773739"/>
                          <a:pt x="3956043" y="4721747"/>
                          <a:pt x="3755990" y="4760278"/>
                        </a:cubicBezTo>
                        <a:cubicBezTo>
                          <a:pt x="3555937" y="4798809"/>
                          <a:pt x="3377430" y="4691551"/>
                          <a:pt x="3016174" y="4760278"/>
                        </a:cubicBezTo>
                        <a:cubicBezTo>
                          <a:pt x="2654918" y="4829005"/>
                          <a:pt x="2442195" y="4736293"/>
                          <a:pt x="2276358" y="4760278"/>
                        </a:cubicBezTo>
                        <a:cubicBezTo>
                          <a:pt x="2110521" y="4784263"/>
                          <a:pt x="1803279" y="4721865"/>
                          <a:pt x="1536541" y="4760278"/>
                        </a:cubicBezTo>
                        <a:cubicBezTo>
                          <a:pt x="1269803" y="4798691"/>
                          <a:pt x="1085792" y="4693641"/>
                          <a:pt x="967452" y="4760278"/>
                        </a:cubicBezTo>
                        <a:cubicBezTo>
                          <a:pt x="849112" y="4826915"/>
                          <a:pt x="291384" y="4686517"/>
                          <a:pt x="0" y="4760278"/>
                        </a:cubicBezTo>
                        <a:cubicBezTo>
                          <a:pt x="-18209" y="4539929"/>
                          <a:pt x="22196" y="4385979"/>
                          <a:pt x="0" y="4212846"/>
                        </a:cubicBezTo>
                        <a:cubicBezTo>
                          <a:pt x="-22196" y="4039713"/>
                          <a:pt x="33467" y="3921882"/>
                          <a:pt x="0" y="3665414"/>
                        </a:cubicBezTo>
                        <a:cubicBezTo>
                          <a:pt x="-33467" y="3408946"/>
                          <a:pt x="20335" y="3331463"/>
                          <a:pt x="0" y="3165585"/>
                        </a:cubicBezTo>
                        <a:cubicBezTo>
                          <a:pt x="-20335" y="2999707"/>
                          <a:pt x="12716" y="2926084"/>
                          <a:pt x="0" y="2713358"/>
                        </a:cubicBezTo>
                        <a:cubicBezTo>
                          <a:pt x="-12716" y="2500632"/>
                          <a:pt x="47042" y="2391998"/>
                          <a:pt x="0" y="2165926"/>
                        </a:cubicBezTo>
                        <a:cubicBezTo>
                          <a:pt x="-47042" y="1939854"/>
                          <a:pt x="68681" y="1703802"/>
                          <a:pt x="0" y="1523289"/>
                        </a:cubicBezTo>
                        <a:cubicBezTo>
                          <a:pt x="-68681" y="1342776"/>
                          <a:pt x="31755" y="1069212"/>
                          <a:pt x="0" y="928254"/>
                        </a:cubicBezTo>
                        <a:cubicBezTo>
                          <a:pt x="-31755" y="787297"/>
                          <a:pt x="1297" y="308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21F5A6-E006-4BF7-BEC7-351FFF72ADD1}"/>
              </a:ext>
            </a:extLst>
          </p:cNvPr>
          <p:cNvSpPr/>
          <p:nvPr/>
        </p:nvSpPr>
        <p:spPr>
          <a:xfrm>
            <a:off x="332237" y="223569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" name="Picture 2" descr="Detective, Searching, Man, Search">
            <a:extLst>
              <a:ext uri="{FF2B5EF4-FFF2-40B4-BE49-F238E27FC236}">
                <a16:creationId xmlns:a16="http://schemas.microsoft.com/office/drawing/2014/main" id="{48AC48C6-87DE-4331-B479-4B24984A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01" y="1492942"/>
            <a:ext cx="1457504" cy="14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2993444" y="423925"/>
            <a:ext cx="3157112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u="sng" dirty="0">
                <a:latin typeface="Geo Sans Light NWEA" panose="02000603020000020003" pitchFamily="2" charset="0"/>
              </a:rPr>
              <a:t>Core Reading Skills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FCDE5-78F8-41B0-93C1-8BEA684C462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93971" y="4432313"/>
            <a:ext cx="517792" cy="517792"/>
          </a:xfrm>
          <a:prstGeom prst="rect">
            <a:avLst/>
          </a:prstGeom>
        </p:spPr>
      </p:pic>
      <p:pic>
        <p:nvPicPr>
          <p:cNvPr id="9" name="Picture 2" descr="Owl, Book, Animal, Literature, Studying">
            <a:extLst>
              <a:ext uri="{FF2B5EF4-FFF2-40B4-BE49-F238E27FC236}">
                <a16:creationId xmlns:a16="http://schemas.microsoft.com/office/drawing/2014/main" id="{4250CDF5-F7A9-43A8-93B5-FC1E8127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0" y="1492942"/>
            <a:ext cx="1457503" cy="13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92A08DF-C696-4167-952F-2FAC59305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13" y="1383381"/>
            <a:ext cx="851651" cy="154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20BF6A2-A6CF-4CC4-8E10-4656D8FC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9" y="1492942"/>
            <a:ext cx="1984616" cy="130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DF6D0351-CA74-4DCD-ACB3-1A8DEB4490A5}"/>
              </a:ext>
            </a:extLst>
          </p:cNvPr>
          <p:cNvSpPr txBox="1">
            <a:spLocks/>
          </p:cNvSpPr>
          <p:nvPr/>
        </p:nvSpPr>
        <p:spPr>
          <a:xfrm>
            <a:off x="6860149" y="2854789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Inference</a:t>
            </a:r>
          </a:p>
        </p:txBody>
      </p:sp>
      <p:sp>
        <p:nvSpPr>
          <p:cNvPr id="17" name="Google Shape;54;p13">
            <a:extLst>
              <a:ext uri="{FF2B5EF4-FFF2-40B4-BE49-F238E27FC236}">
                <a16:creationId xmlns:a16="http://schemas.microsoft.com/office/drawing/2014/main" id="{92936527-F6EF-4DF8-948B-E083F877D47D}"/>
              </a:ext>
            </a:extLst>
          </p:cNvPr>
          <p:cNvSpPr txBox="1">
            <a:spLocks/>
          </p:cNvSpPr>
          <p:nvPr/>
        </p:nvSpPr>
        <p:spPr>
          <a:xfrm>
            <a:off x="687838" y="2839170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Vocabulary</a:t>
            </a: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B09401FA-6196-4611-AFA7-72E5ECCA09A8}"/>
              </a:ext>
            </a:extLst>
          </p:cNvPr>
          <p:cNvSpPr txBox="1">
            <a:spLocks/>
          </p:cNvSpPr>
          <p:nvPr/>
        </p:nvSpPr>
        <p:spPr>
          <a:xfrm>
            <a:off x="2878349" y="2854791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Retrieval</a:t>
            </a:r>
          </a:p>
        </p:txBody>
      </p:sp>
      <p:sp>
        <p:nvSpPr>
          <p:cNvPr id="19" name="Google Shape;54;p13">
            <a:extLst>
              <a:ext uri="{FF2B5EF4-FFF2-40B4-BE49-F238E27FC236}">
                <a16:creationId xmlns:a16="http://schemas.microsoft.com/office/drawing/2014/main" id="{C5981F74-2024-48BB-A469-953CC1B70F99}"/>
              </a:ext>
            </a:extLst>
          </p:cNvPr>
          <p:cNvSpPr txBox="1">
            <a:spLocks/>
          </p:cNvSpPr>
          <p:nvPr/>
        </p:nvSpPr>
        <p:spPr>
          <a:xfrm>
            <a:off x="5054613" y="2854790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229869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FB7EC86B-2605-4EE7-AEB0-E088CAFD3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r="1282"/>
          <a:stretch/>
        </p:blipFill>
        <p:spPr bwMode="auto">
          <a:xfrm>
            <a:off x="0" y="-13386"/>
            <a:ext cx="9144000" cy="5156885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95175725">
                  <a:custGeom>
                    <a:avLst/>
                    <a:gdLst>
                      <a:gd name="connsiteX0" fmla="*/ 0 w 8536341"/>
                      <a:gd name="connsiteY0" fmla="*/ 0 h 4760278"/>
                      <a:gd name="connsiteX1" fmla="*/ 739816 w 8536341"/>
                      <a:gd name="connsiteY1" fmla="*/ 0 h 4760278"/>
                      <a:gd name="connsiteX2" fmla="*/ 1052815 w 8536341"/>
                      <a:gd name="connsiteY2" fmla="*/ 0 h 4760278"/>
                      <a:gd name="connsiteX3" fmla="*/ 1536541 w 8536341"/>
                      <a:gd name="connsiteY3" fmla="*/ 0 h 4760278"/>
                      <a:gd name="connsiteX4" fmla="*/ 2276358 w 8536341"/>
                      <a:gd name="connsiteY4" fmla="*/ 0 h 4760278"/>
                      <a:gd name="connsiteX5" fmla="*/ 2589357 w 8536341"/>
                      <a:gd name="connsiteY5" fmla="*/ 0 h 4760278"/>
                      <a:gd name="connsiteX6" fmla="*/ 3329173 w 8536341"/>
                      <a:gd name="connsiteY6" fmla="*/ 0 h 4760278"/>
                      <a:gd name="connsiteX7" fmla="*/ 3983626 w 8536341"/>
                      <a:gd name="connsiteY7" fmla="*/ 0 h 4760278"/>
                      <a:gd name="connsiteX8" fmla="*/ 4467352 w 8536341"/>
                      <a:gd name="connsiteY8" fmla="*/ 0 h 4760278"/>
                      <a:gd name="connsiteX9" fmla="*/ 5036441 w 8536341"/>
                      <a:gd name="connsiteY9" fmla="*/ 0 h 4760278"/>
                      <a:gd name="connsiteX10" fmla="*/ 5690894 w 8536341"/>
                      <a:gd name="connsiteY10" fmla="*/ 0 h 4760278"/>
                      <a:gd name="connsiteX11" fmla="*/ 6003893 w 8536341"/>
                      <a:gd name="connsiteY11" fmla="*/ 0 h 4760278"/>
                      <a:gd name="connsiteX12" fmla="*/ 6658346 w 8536341"/>
                      <a:gd name="connsiteY12" fmla="*/ 0 h 4760278"/>
                      <a:gd name="connsiteX13" fmla="*/ 7056709 w 8536341"/>
                      <a:gd name="connsiteY13" fmla="*/ 0 h 4760278"/>
                      <a:gd name="connsiteX14" fmla="*/ 7625798 w 8536341"/>
                      <a:gd name="connsiteY14" fmla="*/ 0 h 4760278"/>
                      <a:gd name="connsiteX15" fmla="*/ 8536341 w 8536341"/>
                      <a:gd name="connsiteY15" fmla="*/ 0 h 4760278"/>
                      <a:gd name="connsiteX16" fmla="*/ 8536341 w 8536341"/>
                      <a:gd name="connsiteY16" fmla="*/ 642638 h 4760278"/>
                      <a:gd name="connsiteX17" fmla="*/ 8536341 w 8536341"/>
                      <a:gd name="connsiteY17" fmla="*/ 1237672 h 4760278"/>
                      <a:gd name="connsiteX18" fmla="*/ 8536341 w 8536341"/>
                      <a:gd name="connsiteY18" fmla="*/ 1927913 h 4760278"/>
                      <a:gd name="connsiteX19" fmla="*/ 8536341 w 8536341"/>
                      <a:gd name="connsiteY19" fmla="*/ 2522947 h 4760278"/>
                      <a:gd name="connsiteX20" fmla="*/ 8536341 w 8536341"/>
                      <a:gd name="connsiteY20" fmla="*/ 2975174 h 4760278"/>
                      <a:gd name="connsiteX21" fmla="*/ 8536341 w 8536341"/>
                      <a:gd name="connsiteY21" fmla="*/ 3427400 h 4760278"/>
                      <a:gd name="connsiteX22" fmla="*/ 8536341 w 8536341"/>
                      <a:gd name="connsiteY22" fmla="*/ 4022435 h 4760278"/>
                      <a:gd name="connsiteX23" fmla="*/ 8536341 w 8536341"/>
                      <a:gd name="connsiteY23" fmla="*/ 4760278 h 4760278"/>
                      <a:gd name="connsiteX24" fmla="*/ 8052615 w 8536341"/>
                      <a:gd name="connsiteY24" fmla="*/ 4760278 h 4760278"/>
                      <a:gd name="connsiteX25" fmla="*/ 7568889 w 8536341"/>
                      <a:gd name="connsiteY25" fmla="*/ 4760278 h 4760278"/>
                      <a:gd name="connsiteX26" fmla="*/ 6914436 w 8536341"/>
                      <a:gd name="connsiteY26" fmla="*/ 4760278 h 4760278"/>
                      <a:gd name="connsiteX27" fmla="*/ 6259983 w 8536341"/>
                      <a:gd name="connsiteY27" fmla="*/ 4760278 h 4760278"/>
                      <a:gd name="connsiteX28" fmla="*/ 5605531 w 8536341"/>
                      <a:gd name="connsiteY28" fmla="*/ 4760278 h 4760278"/>
                      <a:gd name="connsiteX29" fmla="*/ 4951078 w 8536341"/>
                      <a:gd name="connsiteY29" fmla="*/ 4760278 h 4760278"/>
                      <a:gd name="connsiteX30" fmla="*/ 4552715 w 8536341"/>
                      <a:gd name="connsiteY30" fmla="*/ 4760278 h 4760278"/>
                      <a:gd name="connsiteX31" fmla="*/ 4239716 w 8536341"/>
                      <a:gd name="connsiteY31" fmla="*/ 4760278 h 4760278"/>
                      <a:gd name="connsiteX32" fmla="*/ 3755990 w 8536341"/>
                      <a:gd name="connsiteY32" fmla="*/ 4760278 h 4760278"/>
                      <a:gd name="connsiteX33" fmla="*/ 3016174 w 8536341"/>
                      <a:gd name="connsiteY33" fmla="*/ 4760278 h 4760278"/>
                      <a:gd name="connsiteX34" fmla="*/ 2276358 w 8536341"/>
                      <a:gd name="connsiteY34" fmla="*/ 4760278 h 4760278"/>
                      <a:gd name="connsiteX35" fmla="*/ 1536541 w 8536341"/>
                      <a:gd name="connsiteY35" fmla="*/ 4760278 h 4760278"/>
                      <a:gd name="connsiteX36" fmla="*/ 967452 w 8536341"/>
                      <a:gd name="connsiteY36" fmla="*/ 4760278 h 4760278"/>
                      <a:gd name="connsiteX37" fmla="*/ 0 w 8536341"/>
                      <a:gd name="connsiteY37" fmla="*/ 4760278 h 4760278"/>
                      <a:gd name="connsiteX38" fmla="*/ 0 w 8536341"/>
                      <a:gd name="connsiteY38" fmla="*/ 4212846 h 4760278"/>
                      <a:gd name="connsiteX39" fmla="*/ 0 w 8536341"/>
                      <a:gd name="connsiteY39" fmla="*/ 3665414 h 4760278"/>
                      <a:gd name="connsiteX40" fmla="*/ 0 w 8536341"/>
                      <a:gd name="connsiteY40" fmla="*/ 3165585 h 4760278"/>
                      <a:gd name="connsiteX41" fmla="*/ 0 w 8536341"/>
                      <a:gd name="connsiteY41" fmla="*/ 2713358 h 4760278"/>
                      <a:gd name="connsiteX42" fmla="*/ 0 w 8536341"/>
                      <a:gd name="connsiteY42" fmla="*/ 2165926 h 4760278"/>
                      <a:gd name="connsiteX43" fmla="*/ 0 w 8536341"/>
                      <a:gd name="connsiteY43" fmla="*/ 1523289 h 4760278"/>
                      <a:gd name="connsiteX44" fmla="*/ 0 w 8536341"/>
                      <a:gd name="connsiteY44" fmla="*/ 928254 h 4760278"/>
                      <a:gd name="connsiteX45" fmla="*/ 0 w 8536341"/>
                      <a:gd name="connsiteY45" fmla="*/ 0 h 4760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536341" h="4760278" extrusionOk="0">
                        <a:moveTo>
                          <a:pt x="0" y="0"/>
                        </a:moveTo>
                        <a:cubicBezTo>
                          <a:pt x="290936" y="-45298"/>
                          <a:pt x="538178" y="60515"/>
                          <a:pt x="739816" y="0"/>
                        </a:cubicBezTo>
                        <a:cubicBezTo>
                          <a:pt x="941454" y="-60515"/>
                          <a:pt x="953962" y="37533"/>
                          <a:pt x="1052815" y="0"/>
                        </a:cubicBezTo>
                        <a:cubicBezTo>
                          <a:pt x="1151668" y="-37533"/>
                          <a:pt x="1407789" y="5913"/>
                          <a:pt x="1536541" y="0"/>
                        </a:cubicBezTo>
                        <a:cubicBezTo>
                          <a:pt x="1665293" y="-5913"/>
                          <a:pt x="2010017" y="26563"/>
                          <a:pt x="2276358" y="0"/>
                        </a:cubicBezTo>
                        <a:cubicBezTo>
                          <a:pt x="2542699" y="-26563"/>
                          <a:pt x="2481206" y="36159"/>
                          <a:pt x="2589357" y="0"/>
                        </a:cubicBezTo>
                        <a:cubicBezTo>
                          <a:pt x="2697508" y="-36159"/>
                          <a:pt x="3055024" y="5543"/>
                          <a:pt x="3329173" y="0"/>
                        </a:cubicBezTo>
                        <a:cubicBezTo>
                          <a:pt x="3603322" y="-5543"/>
                          <a:pt x="3783047" y="52678"/>
                          <a:pt x="3983626" y="0"/>
                        </a:cubicBezTo>
                        <a:cubicBezTo>
                          <a:pt x="4184205" y="-52678"/>
                          <a:pt x="4355081" y="29742"/>
                          <a:pt x="4467352" y="0"/>
                        </a:cubicBezTo>
                        <a:cubicBezTo>
                          <a:pt x="4579623" y="-29742"/>
                          <a:pt x="4790090" y="61749"/>
                          <a:pt x="5036441" y="0"/>
                        </a:cubicBezTo>
                        <a:cubicBezTo>
                          <a:pt x="5282792" y="-61749"/>
                          <a:pt x="5550029" y="13695"/>
                          <a:pt x="5690894" y="0"/>
                        </a:cubicBezTo>
                        <a:cubicBezTo>
                          <a:pt x="5831759" y="-13695"/>
                          <a:pt x="5933389" y="30158"/>
                          <a:pt x="6003893" y="0"/>
                        </a:cubicBezTo>
                        <a:cubicBezTo>
                          <a:pt x="6074397" y="-30158"/>
                          <a:pt x="6349341" y="11963"/>
                          <a:pt x="6658346" y="0"/>
                        </a:cubicBezTo>
                        <a:cubicBezTo>
                          <a:pt x="6967351" y="-11963"/>
                          <a:pt x="6870005" y="38371"/>
                          <a:pt x="7056709" y="0"/>
                        </a:cubicBezTo>
                        <a:cubicBezTo>
                          <a:pt x="7243413" y="-38371"/>
                          <a:pt x="7463443" y="25283"/>
                          <a:pt x="7625798" y="0"/>
                        </a:cubicBezTo>
                        <a:cubicBezTo>
                          <a:pt x="7788153" y="-25283"/>
                          <a:pt x="8224536" y="24674"/>
                          <a:pt x="8536341" y="0"/>
                        </a:cubicBezTo>
                        <a:cubicBezTo>
                          <a:pt x="8559403" y="141959"/>
                          <a:pt x="8477570" y="474110"/>
                          <a:pt x="8536341" y="642638"/>
                        </a:cubicBezTo>
                        <a:cubicBezTo>
                          <a:pt x="8595112" y="811166"/>
                          <a:pt x="8504568" y="948396"/>
                          <a:pt x="8536341" y="1237672"/>
                        </a:cubicBezTo>
                        <a:cubicBezTo>
                          <a:pt x="8568114" y="1526948"/>
                          <a:pt x="8494838" y="1585025"/>
                          <a:pt x="8536341" y="1927913"/>
                        </a:cubicBezTo>
                        <a:cubicBezTo>
                          <a:pt x="8577844" y="2270801"/>
                          <a:pt x="8513802" y="2245856"/>
                          <a:pt x="8536341" y="2522947"/>
                        </a:cubicBezTo>
                        <a:cubicBezTo>
                          <a:pt x="8558880" y="2800038"/>
                          <a:pt x="8490093" y="2880405"/>
                          <a:pt x="8536341" y="2975174"/>
                        </a:cubicBezTo>
                        <a:cubicBezTo>
                          <a:pt x="8582589" y="3069943"/>
                          <a:pt x="8536140" y="3282642"/>
                          <a:pt x="8536341" y="3427400"/>
                        </a:cubicBezTo>
                        <a:cubicBezTo>
                          <a:pt x="8536542" y="3572158"/>
                          <a:pt x="8536115" y="3876532"/>
                          <a:pt x="8536341" y="4022435"/>
                        </a:cubicBezTo>
                        <a:cubicBezTo>
                          <a:pt x="8536567" y="4168338"/>
                          <a:pt x="8528677" y="4502745"/>
                          <a:pt x="8536341" y="4760278"/>
                        </a:cubicBezTo>
                        <a:cubicBezTo>
                          <a:pt x="8388597" y="4818008"/>
                          <a:pt x="8263576" y="4715559"/>
                          <a:pt x="8052615" y="4760278"/>
                        </a:cubicBezTo>
                        <a:cubicBezTo>
                          <a:pt x="7841654" y="4804997"/>
                          <a:pt x="7685125" y="4713289"/>
                          <a:pt x="7568889" y="4760278"/>
                        </a:cubicBezTo>
                        <a:cubicBezTo>
                          <a:pt x="7452653" y="4807267"/>
                          <a:pt x="7162131" y="4683900"/>
                          <a:pt x="6914436" y="4760278"/>
                        </a:cubicBezTo>
                        <a:cubicBezTo>
                          <a:pt x="6666741" y="4836656"/>
                          <a:pt x="6447689" y="4705336"/>
                          <a:pt x="6259983" y="4760278"/>
                        </a:cubicBezTo>
                        <a:cubicBezTo>
                          <a:pt x="6072277" y="4815220"/>
                          <a:pt x="5895060" y="4689791"/>
                          <a:pt x="5605531" y="4760278"/>
                        </a:cubicBezTo>
                        <a:cubicBezTo>
                          <a:pt x="5316002" y="4830765"/>
                          <a:pt x="5221011" y="4727359"/>
                          <a:pt x="4951078" y="4760278"/>
                        </a:cubicBezTo>
                        <a:cubicBezTo>
                          <a:pt x="4681145" y="4793197"/>
                          <a:pt x="4731357" y="4746030"/>
                          <a:pt x="4552715" y="4760278"/>
                        </a:cubicBezTo>
                        <a:cubicBezTo>
                          <a:pt x="4374073" y="4774526"/>
                          <a:pt x="4390531" y="4746817"/>
                          <a:pt x="4239716" y="4760278"/>
                        </a:cubicBezTo>
                        <a:cubicBezTo>
                          <a:pt x="4088901" y="4773739"/>
                          <a:pt x="3956043" y="4721747"/>
                          <a:pt x="3755990" y="4760278"/>
                        </a:cubicBezTo>
                        <a:cubicBezTo>
                          <a:pt x="3555937" y="4798809"/>
                          <a:pt x="3377430" y="4691551"/>
                          <a:pt x="3016174" y="4760278"/>
                        </a:cubicBezTo>
                        <a:cubicBezTo>
                          <a:pt x="2654918" y="4829005"/>
                          <a:pt x="2442195" y="4736293"/>
                          <a:pt x="2276358" y="4760278"/>
                        </a:cubicBezTo>
                        <a:cubicBezTo>
                          <a:pt x="2110521" y="4784263"/>
                          <a:pt x="1803279" y="4721865"/>
                          <a:pt x="1536541" y="4760278"/>
                        </a:cubicBezTo>
                        <a:cubicBezTo>
                          <a:pt x="1269803" y="4798691"/>
                          <a:pt x="1085792" y="4693641"/>
                          <a:pt x="967452" y="4760278"/>
                        </a:cubicBezTo>
                        <a:cubicBezTo>
                          <a:pt x="849112" y="4826915"/>
                          <a:pt x="291384" y="4686517"/>
                          <a:pt x="0" y="4760278"/>
                        </a:cubicBezTo>
                        <a:cubicBezTo>
                          <a:pt x="-18209" y="4539929"/>
                          <a:pt x="22196" y="4385979"/>
                          <a:pt x="0" y="4212846"/>
                        </a:cubicBezTo>
                        <a:cubicBezTo>
                          <a:pt x="-22196" y="4039713"/>
                          <a:pt x="33467" y="3921882"/>
                          <a:pt x="0" y="3665414"/>
                        </a:cubicBezTo>
                        <a:cubicBezTo>
                          <a:pt x="-33467" y="3408946"/>
                          <a:pt x="20335" y="3331463"/>
                          <a:pt x="0" y="3165585"/>
                        </a:cubicBezTo>
                        <a:cubicBezTo>
                          <a:pt x="-20335" y="2999707"/>
                          <a:pt x="12716" y="2926084"/>
                          <a:pt x="0" y="2713358"/>
                        </a:cubicBezTo>
                        <a:cubicBezTo>
                          <a:pt x="-12716" y="2500632"/>
                          <a:pt x="47042" y="2391998"/>
                          <a:pt x="0" y="2165926"/>
                        </a:cubicBezTo>
                        <a:cubicBezTo>
                          <a:pt x="-47042" y="1939854"/>
                          <a:pt x="68681" y="1703802"/>
                          <a:pt x="0" y="1523289"/>
                        </a:cubicBezTo>
                        <a:cubicBezTo>
                          <a:pt x="-68681" y="1342776"/>
                          <a:pt x="31755" y="1069212"/>
                          <a:pt x="0" y="928254"/>
                        </a:cubicBezTo>
                        <a:cubicBezTo>
                          <a:pt x="-31755" y="787297"/>
                          <a:pt x="1297" y="30885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21F5A6-E006-4BF7-BEC7-351FFF72ADD1}"/>
              </a:ext>
            </a:extLst>
          </p:cNvPr>
          <p:cNvSpPr/>
          <p:nvPr/>
        </p:nvSpPr>
        <p:spPr>
          <a:xfrm>
            <a:off x="332237" y="223569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5" name="Google Shape;54;p13">
            <a:extLst>
              <a:ext uri="{FF2B5EF4-FFF2-40B4-BE49-F238E27FC236}">
                <a16:creationId xmlns:a16="http://schemas.microsoft.com/office/drawing/2014/main" id="{2BDDC5D1-8552-44B4-84E9-50128CEC1716}"/>
              </a:ext>
            </a:extLst>
          </p:cNvPr>
          <p:cNvSpPr txBox="1">
            <a:spLocks/>
          </p:cNvSpPr>
          <p:nvPr/>
        </p:nvSpPr>
        <p:spPr>
          <a:xfrm>
            <a:off x="3079915" y="468874"/>
            <a:ext cx="298417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u="sng" dirty="0">
                <a:latin typeface="Geo Sans Light NWEA" panose="02000603020000020003" pitchFamily="2" charset="0"/>
              </a:rPr>
              <a:t>Lesson Features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FCDE5-78F8-41B0-93C1-8BEA684C46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32313"/>
            <a:ext cx="517792" cy="51779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EF52B18-BB64-4C84-AD17-D9AC3281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7" y="1545021"/>
            <a:ext cx="1548477" cy="138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4132249-39AB-4DC4-91E5-290E830D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19" y="1619343"/>
            <a:ext cx="1176703" cy="11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isco Ball, Mirror Ball, Glitter Ball">
            <a:extLst>
              <a:ext uri="{FF2B5EF4-FFF2-40B4-BE49-F238E27FC236}">
                <a16:creationId xmlns:a16="http://schemas.microsoft.com/office/drawing/2014/main" id="{37086F1D-F379-44F5-ADDD-9897A28C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28" y="716240"/>
            <a:ext cx="1086069" cy="217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3D45EB63-6FC2-47C3-A4CA-D7DAD21D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8" y="1527031"/>
            <a:ext cx="1417823" cy="14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BDBDB4AC-E2C5-4C34-B87B-E3F4C37A4FE4}"/>
              </a:ext>
            </a:extLst>
          </p:cNvPr>
          <p:cNvSpPr txBox="1">
            <a:spLocks/>
          </p:cNvSpPr>
          <p:nvPr/>
        </p:nvSpPr>
        <p:spPr>
          <a:xfrm>
            <a:off x="430321" y="2839170"/>
            <a:ext cx="2028194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General Gist</a:t>
            </a:r>
          </a:p>
        </p:txBody>
      </p:sp>
      <p:sp>
        <p:nvSpPr>
          <p:cNvPr id="17" name="Google Shape;54;p13">
            <a:extLst>
              <a:ext uri="{FF2B5EF4-FFF2-40B4-BE49-F238E27FC236}">
                <a16:creationId xmlns:a16="http://schemas.microsoft.com/office/drawing/2014/main" id="{83A7B643-F8EF-497B-9849-F9D61BBB80C6}"/>
              </a:ext>
            </a:extLst>
          </p:cNvPr>
          <p:cNvSpPr txBox="1">
            <a:spLocks/>
          </p:cNvSpPr>
          <p:nvPr/>
        </p:nvSpPr>
        <p:spPr>
          <a:xfrm>
            <a:off x="2556600" y="2839170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Oracy</a:t>
            </a:r>
          </a:p>
        </p:txBody>
      </p:sp>
      <p:sp>
        <p:nvSpPr>
          <p:cNvPr id="18" name="Google Shape;54;p13">
            <a:extLst>
              <a:ext uri="{FF2B5EF4-FFF2-40B4-BE49-F238E27FC236}">
                <a16:creationId xmlns:a16="http://schemas.microsoft.com/office/drawing/2014/main" id="{FFB07985-5DED-4739-8B1E-5473D9FE2BF3}"/>
              </a:ext>
            </a:extLst>
          </p:cNvPr>
          <p:cNvSpPr txBox="1">
            <a:spLocks/>
          </p:cNvSpPr>
          <p:nvPr/>
        </p:nvSpPr>
        <p:spPr>
          <a:xfrm>
            <a:off x="4713894" y="2888379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Challenge</a:t>
            </a:r>
          </a:p>
        </p:txBody>
      </p:sp>
      <p:sp>
        <p:nvSpPr>
          <p:cNvPr id="19" name="Google Shape;54;p13">
            <a:extLst>
              <a:ext uri="{FF2B5EF4-FFF2-40B4-BE49-F238E27FC236}">
                <a16:creationId xmlns:a16="http://schemas.microsoft.com/office/drawing/2014/main" id="{321E2A59-23AC-4594-AAB4-1FDD1888AB57}"/>
              </a:ext>
            </a:extLst>
          </p:cNvPr>
          <p:cNvSpPr txBox="1">
            <a:spLocks/>
          </p:cNvSpPr>
          <p:nvPr/>
        </p:nvSpPr>
        <p:spPr>
          <a:xfrm>
            <a:off x="6715333" y="2918505"/>
            <a:ext cx="1739450" cy="64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>
                <a:latin typeface="Geo Sans Light NWEA" panose="02000603020000020003" pitchFamily="2" charset="0"/>
              </a:rPr>
              <a:t>D.I.S.C.O.</a:t>
            </a:r>
          </a:p>
        </p:txBody>
      </p:sp>
    </p:spTree>
    <p:extLst>
      <p:ext uri="{BB962C8B-B14F-4D97-AF65-F5344CB8AC3E}">
        <p14:creationId xmlns:p14="http://schemas.microsoft.com/office/powerpoint/2010/main" val="20284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3B60FF-A615-45EA-8E7F-516B5015D693}"/>
              </a:ext>
            </a:extLst>
          </p:cNvPr>
          <p:cNvSpPr/>
          <p:nvPr/>
        </p:nvSpPr>
        <p:spPr>
          <a:xfrm>
            <a:off x="332236" y="223568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626543" y="318977"/>
            <a:ext cx="1890914" cy="7450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latin typeface="Geo Sans Light NWEA" panose="02000603020000020003" pitchFamily="2" charset="0"/>
              </a:rPr>
              <a:t>Agenda</a:t>
            </a:r>
            <a:endParaRPr sz="3600" dirty="0">
              <a:latin typeface="Geo Sans Light NWEA" panose="02000603020000020003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9CC63B-511B-440D-839A-6BB4267E95A7}"/>
              </a:ext>
            </a:extLst>
          </p:cNvPr>
          <p:cNvSpPr/>
          <p:nvPr/>
        </p:nvSpPr>
        <p:spPr>
          <a:xfrm>
            <a:off x="2333846" y="1254642"/>
            <a:ext cx="4476307" cy="49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Introduce the author and the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8169AF-1EEB-4928-947B-8C9176226A06}"/>
              </a:ext>
            </a:extLst>
          </p:cNvPr>
          <p:cNvSpPr/>
          <p:nvPr/>
        </p:nvSpPr>
        <p:spPr>
          <a:xfrm>
            <a:off x="2333845" y="2117540"/>
            <a:ext cx="4476307" cy="4997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Pre-vocabulary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932A12-641C-4B5D-B987-8DCF1DB5BCE5}"/>
              </a:ext>
            </a:extLst>
          </p:cNvPr>
          <p:cNvSpPr/>
          <p:nvPr/>
        </p:nvSpPr>
        <p:spPr>
          <a:xfrm>
            <a:off x="2333845" y="2980439"/>
            <a:ext cx="4476307" cy="4997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and discuss the text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01D9283-234E-4AB8-9164-01D2F2F59F05}"/>
              </a:ext>
            </a:extLst>
          </p:cNvPr>
          <p:cNvSpPr/>
          <p:nvPr/>
        </p:nvSpPr>
        <p:spPr>
          <a:xfrm>
            <a:off x="2333846" y="3888858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fluently and self-assess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B8EB40-DBB1-48B5-9CF3-B17D08C327E5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4571999" y="1754372"/>
            <a:ext cx="1" cy="36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AA902A-3E12-4DC6-A291-1DE20A26CAB6}"/>
              </a:ext>
            </a:extLst>
          </p:cNvPr>
          <p:cNvCxnSpPr/>
          <p:nvPr/>
        </p:nvCxnSpPr>
        <p:spPr>
          <a:xfrm flipH="1">
            <a:off x="4571997" y="2640030"/>
            <a:ext cx="1" cy="36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874D83-694F-4312-A384-3EC80E387C4D}"/>
              </a:ext>
            </a:extLst>
          </p:cNvPr>
          <p:cNvCxnSpPr/>
          <p:nvPr/>
        </p:nvCxnSpPr>
        <p:spPr>
          <a:xfrm flipH="1">
            <a:off x="4571997" y="3503263"/>
            <a:ext cx="1" cy="3631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9CB7037-C5A4-40ED-9042-0022A37D59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8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8E83FA-FFB9-4485-AF4E-F22A97230994}"/>
              </a:ext>
            </a:extLst>
          </p:cNvPr>
          <p:cNvSpPr/>
          <p:nvPr/>
        </p:nvSpPr>
        <p:spPr>
          <a:xfrm>
            <a:off x="332236" y="223568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Google Shape;61;p14">
            <a:extLst>
              <a:ext uri="{FF2B5EF4-FFF2-40B4-BE49-F238E27FC236}">
                <a16:creationId xmlns:a16="http://schemas.microsoft.com/office/drawing/2014/main" id="{83E0136D-FDA4-42CE-9121-B01A41285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3035" y="984346"/>
            <a:ext cx="534660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Clr>
                <a:srgbClr val="333333"/>
              </a:buClr>
              <a:buSzPts val="2000"/>
            </a:pPr>
            <a:r>
              <a:rPr lang="en-GB" sz="2000" dirty="0">
                <a:solidFill>
                  <a:srgbClr val="333333"/>
                </a:solidFill>
                <a:latin typeface="Geo Sans Light NWEA" panose="02000603020000020003" pitchFamily="2" charset="0"/>
              </a:rPr>
              <a:t>Josh Lacey is the author of ‘The Island of Thieves’ and ‘Bearkeeper’ amongst many others. He used to be a journalist. He also writes under the pseudonym Joshua Doder.</a:t>
            </a:r>
          </a:p>
          <a:p>
            <a:pPr indent="-355600">
              <a:buClr>
                <a:srgbClr val="333333"/>
              </a:buClr>
              <a:buSzPts val="2000"/>
            </a:pPr>
            <a:r>
              <a:rPr lang="en-GB" sz="2000" dirty="0">
                <a:solidFill>
                  <a:srgbClr val="333333"/>
                </a:solidFill>
                <a:latin typeface="Geo Sans Light NWEA" panose="02000603020000020003" pitchFamily="2" charset="0"/>
              </a:rPr>
              <a:t>Twins, Scarlett and Thomas are learning about the Stone Age, so Grandad lets them use his time machine. Thomas wants to see a sabre-toothed tiger and Scarlett wants to see Stonehenge. They were thousands of years apart so it requires two trips!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593981-17C7-43B9-9955-9919AFC2B2EB}"/>
              </a:ext>
            </a:extLst>
          </p:cNvPr>
          <p:cNvSpPr/>
          <p:nvPr/>
        </p:nvSpPr>
        <p:spPr>
          <a:xfrm>
            <a:off x="2333846" y="402578"/>
            <a:ext cx="4476307" cy="49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Introduce the author and the book</a:t>
            </a:r>
          </a:p>
        </p:txBody>
      </p:sp>
      <p:pic>
        <p:nvPicPr>
          <p:cNvPr id="7" name="Picture 2" descr="Typewriter, Vintage, Typing, Retro, Writer, Writing">
            <a:extLst>
              <a:ext uri="{FF2B5EF4-FFF2-40B4-BE49-F238E27FC236}">
                <a16:creationId xmlns:a16="http://schemas.microsoft.com/office/drawing/2014/main" id="{0E9E5D3D-F82E-460B-AC6E-ED55E3DFC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11" y="1450331"/>
            <a:ext cx="2183999" cy="22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19C070-E032-460A-8E65-D1AA836C030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8E83FA-FFB9-4485-AF4E-F22A97230994}"/>
              </a:ext>
            </a:extLst>
          </p:cNvPr>
          <p:cNvSpPr/>
          <p:nvPr/>
        </p:nvSpPr>
        <p:spPr>
          <a:xfrm>
            <a:off x="332236" y="223568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Google Shape;61;p14">
            <a:extLst>
              <a:ext uri="{FF2B5EF4-FFF2-40B4-BE49-F238E27FC236}">
                <a16:creationId xmlns:a16="http://schemas.microsoft.com/office/drawing/2014/main" id="{83E0136D-FDA4-42CE-9121-B01A41285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5964" y="1324522"/>
            <a:ext cx="4554499" cy="2831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Clr>
                <a:srgbClr val="333333"/>
              </a:buClr>
              <a:buSzPts val="2000"/>
              <a:buNone/>
            </a:pPr>
            <a:r>
              <a:rPr lang="en-GB" sz="2000" dirty="0">
                <a:solidFill>
                  <a:srgbClr val="333333"/>
                </a:solidFill>
                <a:latin typeface="Geo Sans Light NWEA" panose="02000603020000020003" pitchFamily="2" charset="0"/>
              </a:rPr>
              <a:t>The Stone Age was so called due to the discovery of stone tools, which have been dated to some 3.3 million years ago. It is usually divided into three periods: Palaeolithic Period, Mesolithic Period and the Neolithic Period.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593981-17C7-43B9-9955-9919AFC2B2EB}"/>
              </a:ext>
            </a:extLst>
          </p:cNvPr>
          <p:cNvSpPr/>
          <p:nvPr/>
        </p:nvSpPr>
        <p:spPr>
          <a:xfrm>
            <a:off x="2333846" y="402578"/>
            <a:ext cx="4476307" cy="4997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Introduce the author and the book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A148B2-C967-4DF7-B1DE-6A7112FE67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  <p:pic>
        <p:nvPicPr>
          <p:cNvPr id="1028" name="Picture 4" descr="Free stone age stone age scene cavemen illustration">
            <a:extLst>
              <a:ext uri="{FF2B5EF4-FFF2-40B4-BE49-F238E27FC236}">
                <a16:creationId xmlns:a16="http://schemas.microsoft.com/office/drawing/2014/main" id="{6B5E13D9-67A1-905E-66F6-28014E4A2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45" y="1648731"/>
            <a:ext cx="2680660" cy="1788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6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7BC378-91B7-4E94-B6FE-C8E86D22BF86}"/>
              </a:ext>
            </a:extLst>
          </p:cNvPr>
          <p:cNvSpPr/>
          <p:nvPr/>
        </p:nvSpPr>
        <p:spPr>
          <a:xfrm>
            <a:off x="332236" y="223568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5902" y="1317046"/>
            <a:ext cx="8922295" cy="3870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indent="-285750"/>
            <a:r>
              <a:rPr lang="en-GB" sz="2400" b="1" dirty="0">
                <a:solidFill>
                  <a:srgbClr val="333333"/>
                </a:solidFill>
                <a:latin typeface="Geo Sans Light NWEA" panose="02000603020000020003" pitchFamily="2" charset="0"/>
              </a:rPr>
              <a:t>rickety</a:t>
            </a: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 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(r-</a:t>
            </a:r>
            <a:r>
              <a:rPr lang="en-GB" sz="2400" i="1" dirty="0" err="1">
                <a:solidFill>
                  <a:srgbClr val="333333"/>
                </a:solidFill>
                <a:latin typeface="Geo Sans Light NWEA" panose="02000603020000020003" pitchFamily="2" charset="0"/>
              </a:rPr>
              <a:t>i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-ck-e-t-y)  - poorly made and likely to collapse</a:t>
            </a:r>
          </a:p>
          <a:p>
            <a:pPr marL="742950" indent="-285750"/>
            <a:r>
              <a:rPr lang="en-GB" sz="2400" b="1" dirty="0">
                <a:solidFill>
                  <a:srgbClr val="333333"/>
                </a:solidFill>
                <a:latin typeface="Geo Sans Light NWEA" panose="02000603020000020003" pitchFamily="2" charset="0"/>
              </a:rPr>
              <a:t>contraption</a:t>
            </a: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 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(c-o-n-t-r-a-p-</a:t>
            </a:r>
            <a:r>
              <a:rPr lang="en-GB" sz="2400" i="1" dirty="0" err="1">
                <a:solidFill>
                  <a:srgbClr val="333333"/>
                </a:solidFill>
                <a:latin typeface="Geo Sans Light NWEA" panose="02000603020000020003" pitchFamily="2" charset="0"/>
              </a:rPr>
              <a:t>tion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)  - a machine or device that appears strange or complicated</a:t>
            </a:r>
          </a:p>
          <a:p>
            <a:pPr marL="742950" indent="-285750"/>
            <a:r>
              <a:rPr lang="en-GB" sz="2400" b="1" dirty="0">
                <a:solidFill>
                  <a:srgbClr val="333333"/>
                </a:solidFill>
                <a:latin typeface="Geo Sans Light NWEA" panose="02000603020000020003" pitchFamily="2" charset="0"/>
              </a:rPr>
              <a:t>wormhole</a:t>
            </a: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 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(w-or-m-h-</a:t>
            </a:r>
            <a:r>
              <a:rPr lang="en-GB" sz="2400" i="1" u="sng" dirty="0">
                <a:solidFill>
                  <a:srgbClr val="333333"/>
                </a:solidFill>
                <a:latin typeface="Geo Sans Light NWEA" panose="02000603020000020003" pitchFamily="2" charset="0"/>
              </a:rPr>
              <a:t>o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l</a:t>
            </a:r>
            <a:r>
              <a:rPr lang="en-GB" sz="2400" i="1" u="sng" dirty="0">
                <a:solidFill>
                  <a:srgbClr val="333333"/>
                </a:solidFill>
                <a:latin typeface="Geo Sans Light NWEA" panose="02000603020000020003" pitchFamily="2" charset="0"/>
              </a:rPr>
              <a:t>e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)  - a connection between separated regions of space-time</a:t>
            </a:r>
          </a:p>
          <a:p>
            <a:pPr marL="742950" indent="-285750"/>
            <a:r>
              <a:rPr lang="en-GB" sz="2400" b="1" dirty="0">
                <a:solidFill>
                  <a:srgbClr val="333333"/>
                </a:solidFill>
                <a:latin typeface="Geo Sans Light NWEA" panose="02000603020000020003" pitchFamily="2" charset="0"/>
              </a:rPr>
              <a:t>workbench</a:t>
            </a:r>
            <a:r>
              <a:rPr lang="en-GB" sz="2400" dirty="0">
                <a:solidFill>
                  <a:srgbClr val="333333"/>
                </a:solidFill>
                <a:latin typeface="Geo Sans Light NWEA" panose="02000603020000020003" pitchFamily="2" charset="0"/>
              </a:rPr>
              <a:t> 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(w-or-k-b-e-n-</a:t>
            </a:r>
            <a:r>
              <a:rPr lang="en-GB" sz="2400" i="1" dirty="0" err="1">
                <a:solidFill>
                  <a:srgbClr val="333333"/>
                </a:solidFill>
                <a:latin typeface="Geo Sans Light NWEA" panose="02000603020000020003" pitchFamily="2" charset="0"/>
              </a:rPr>
              <a:t>ch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)  - a flat table for carpentry</a:t>
            </a:r>
          </a:p>
          <a:p>
            <a:pPr marL="742950" indent="-285750"/>
            <a:r>
              <a:rPr lang="en-GB" sz="2400" b="1" dirty="0">
                <a:solidFill>
                  <a:srgbClr val="333333"/>
                </a:solidFill>
                <a:latin typeface="Geo Sans Light NWEA" panose="02000603020000020003" pitchFamily="2" charset="0"/>
              </a:rPr>
              <a:t>devices 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(d-e-v-</a:t>
            </a:r>
            <a:r>
              <a:rPr lang="en-GB" sz="2400" i="1" dirty="0" err="1">
                <a:solidFill>
                  <a:srgbClr val="333333"/>
                </a:solidFill>
                <a:latin typeface="Geo Sans Light NWEA" panose="02000603020000020003" pitchFamily="2" charset="0"/>
              </a:rPr>
              <a:t>i</a:t>
            </a:r>
            <a:r>
              <a:rPr lang="en-GB" sz="2400" i="1" dirty="0">
                <a:solidFill>
                  <a:srgbClr val="333333"/>
                </a:solidFill>
                <a:latin typeface="Geo Sans Light NWEA" panose="02000603020000020003" pitchFamily="2" charset="0"/>
              </a:rPr>
              <a:t>-c-e-s) – a thing made for a particular purpose</a:t>
            </a:r>
            <a:endParaRPr lang="en-GB" sz="24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marL="742950" indent="-285750"/>
            <a:endParaRPr lang="en-GB" sz="26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indent="0">
              <a:buNone/>
            </a:pPr>
            <a:endParaRPr lang="en-GB" sz="26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marL="742950" indent="-285750"/>
            <a:endParaRPr lang="en-GB" sz="26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marL="742950" indent="-285750"/>
            <a:endParaRPr lang="en-GB" sz="26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  <a:p>
            <a:pPr marL="742950" indent="-285750"/>
            <a:endParaRPr sz="2600" dirty="0">
              <a:solidFill>
                <a:srgbClr val="333333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E66EDA-2EB0-46D0-8E42-74365A845039}"/>
              </a:ext>
            </a:extLst>
          </p:cNvPr>
          <p:cNvSpPr/>
          <p:nvPr/>
        </p:nvSpPr>
        <p:spPr>
          <a:xfrm>
            <a:off x="2525231" y="384012"/>
            <a:ext cx="4476307" cy="49973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Pre-vocabulary</a:t>
            </a:r>
          </a:p>
        </p:txBody>
      </p:sp>
      <p:pic>
        <p:nvPicPr>
          <p:cNvPr id="3074" name="Picture 2" descr="Owl, Book, Animal, Literature, Studying">
            <a:extLst>
              <a:ext uri="{FF2B5EF4-FFF2-40B4-BE49-F238E27FC236}">
                <a16:creationId xmlns:a16="http://schemas.microsoft.com/office/drawing/2014/main" id="{B1860295-C9D5-44FF-B8E3-37C3D0FD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6" y="114141"/>
            <a:ext cx="1201420" cy="113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A9DB9-2584-414A-AACC-F75ED97308D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971" y="4400746"/>
            <a:ext cx="517792" cy="5177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EDBF52-9817-4005-8D05-E5F57C482FC3}"/>
              </a:ext>
            </a:extLst>
          </p:cNvPr>
          <p:cNvSpPr/>
          <p:nvPr/>
        </p:nvSpPr>
        <p:spPr>
          <a:xfrm>
            <a:off x="332236" y="202786"/>
            <a:ext cx="8479527" cy="4638907"/>
          </a:xfrm>
          <a:prstGeom prst="roundRect">
            <a:avLst/>
          </a:prstGeom>
          <a:solidFill>
            <a:srgbClr val="FFF2CC">
              <a:alpha val="97000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79904C-D187-40D3-BAA2-96501383B2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3971" y="4432312"/>
            <a:ext cx="517792" cy="51779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449258F-4864-8B8C-275C-F187A436AF0E}"/>
              </a:ext>
            </a:extLst>
          </p:cNvPr>
          <p:cNvSpPr txBox="1">
            <a:spLocks/>
          </p:cNvSpPr>
          <p:nvPr/>
        </p:nvSpPr>
        <p:spPr>
          <a:xfrm>
            <a:off x="440054" y="875561"/>
            <a:ext cx="8263890" cy="62464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000" b="1" dirty="0">
                <a:solidFill>
                  <a:schemeClr val="tx1"/>
                </a:solidFill>
                <a:latin typeface="Geo Sans Light NWEA" panose="02000603020000020003" pitchFamily="2" charset="0"/>
              </a:rPr>
              <a:t>Task 1: Vocabulary Pronunciation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A1DC52-8666-7B16-AA77-265BF38665C7}"/>
              </a:ext>
            </a:extLst>
          </p:cNvPr>
          <p:cNvSpPr txBox="1">
            <a:spLocks/>
          </p:cNvSpPr>
          <p:nvPr/>
        </p:nvSpPr>
        <p:spPr>
          <a:xfrm>
            <a:off x="1096637" y="1455820"/>
            <a:ext cx="6809874" cy="294486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endParaRPr lang="en-GB"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Identify all the pre-vocabulary words and highlight them in the text.</a:t>
            </a:r>
          </a:p>
          <a:p>
            <a:endParaRPr lang="en-GB"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r>
              <a:rPr lang="en-GB" sz="2400" dirty="0">
                <a:solidFill>
                  <a:schemeClr val="tx1"/>
                </a:solidFill>
                <a:latin typeface="Geo Sans Light NWEA" panose="02000603020000020003" pitchFamily="2" charset="0"/>
              </a:rPr>
              <a:t>Check with your partner that you can pronounce them all accurately. </a:t>
            </a:r>
          </a:p>
          <a:p>
            <a:endParaRPr lang="en-GB"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endParaRPr lang="en-GB"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algn="ctr"/>
            <a:endParaRPr lang="en-GB"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 algn="ctr"/>
            <a:endParaRPr lang="en-GB" sz="2400" i="1" dirty="0">
              <a:solidFill>
                <a:schemeClr val="tx1"/>
              </a:solidFill>
              <a:latin typeface="Geo Sans Light NWEA" panose="02000603020000020003" pitchFamily="2" charset="0"/>
            </a:endParaRPr>
          </a:p>
          <a:p>
            <a:pPr marL="114300"/>
            <a:endParaRPr lang="en-GB" sz="2400" dirty="0">
              <a:solidFill>
                <a:schemeClr val="tx1"/>
              </a:solidFill>
              <a:latin typeface="Geo Sans Light NWEA" panose="02000603020000020003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9F8ED5-A1AC-F100-71ED-8144312C8C47}"/>
              </a:ext>
            </a:extLst>
          </p:cNvPr>
          <p:cNvSpPr/>
          <p:nvPr/>
        </p:nvSpPr>
        <p:spPr>
          <a:xfrm>
            <a:off x="2263421" y="301404"/>
            <a:ext cx="4476307" cy="49973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1"/>
                </a:solidFill>
                <a:latin typeface="Geo Sans Light NWEA" panose="02000603020000020003" pitchFamily="2" charset="0"/>
              </a:rPr>
              <a:t>Read the poem fluently</a:t>
            </a:r>
          </a:p>
        </p:txBody>
      </p:sp>
    </p:spTree>
    <p:extLst>
      <p:ext uri="{BB962C8B-B14F-4D97-AF65-F5344CB8AC3E}">
        <p14:creationId xmlns:p14="http://schemas.microsoft.com/office/powerpoint/2010/main" val="4694887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749</Words>
  <Application>Microsoft Office PowerPoint</Application>
  <PresentationFormat>On-screen Show (16:9)</PresentationFormat>
  <Paragraphs>100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Rough Draft</vt:lpstr>
      <vt:lpstr>Geo Sans Light NWEA</vt:lpstr>
      <vt:lpstr>Symbol</vt:lpstr>
      <vt:lpstr>Simple Light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General Gist Answer the 5 questions below from what your remember after reading.</vt:lpstr>
      <vt:lpstr>PowerPoint Presentation</vt:lpstr>
      <vt:lpstr>Smooth Reading </vt:lpstr>
      <vt:lpstr>PowerPoint Presentation</vt:lpstr>
      <vt:lpstr>D.I.S.C.O. – Imagine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Phoenix</dc:title>
  <dc:creator>Matthew Dix</dc:creator>
  <cp:lastModifiedBy>Matthew Dix</cp:lastModifiedBy>
  <cp:revision>48</cp:revision>
  <dcterms:modified xsi:type="dcterms:W3CDTF">2024-07-01T13:22:44Z</dcterms:modified>
</cp:coreProperties>
</file>